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 id="2147483843" r:id="rId2"/>
  </p:sldMasterIdLst>
  <p:notesMasterIdLst>
    <p:notesMasterId r:id="rId85"/>
  </p:notesMasterIdLst>
  <p:handoutMasterIdLst>
    <p:handoutMasterId r:id="rId86"/>
  </p:handoutMasterIdLst>
  <p:sldIdLst>
    <p:sldId id="529" r:id="rId3"/>
    <p:sldId id="603" r:id="rId4"/>
    <p:sldId id="707" r:id="rId5"/>
    <p:sldId id="708" r:id="rId6"/>
    <p:sldId id="545" r:id="rId7"/>
    <p:sldId id="547" r:id="rId8"/>
    <p:sldId id="683" r:id="rId9"/>
    <p:sldId id="557" r:id="rId10"/>
    <p:sldId id="558" r:id="rId11"/>
    <p:sldId id="561" r:id="rId12"/>
    <p:sldId id="273" r:id="rId13"/>
    <p:sldId id="562" r:id="rId14"/>
    <p:sldId id="563" r:id="rId15"/>
    <p:sldId id="564" r:id="rId16"/>
    <p:sldId id="565" r:id="rId17"/>
    <p:sldId id="566" r:id="rId18"/>
    <p:sldId id="280" r:id="rId19"/>
    <p:sldId id="282" r:id="rId20"/>
    <p:sldId id="568" r:id="rId21"/>
    <p:sldId id="573" r:id="rId22"/>
    <p:sldId id="684" r:id="rId23"/>
    <p:sldId id="616" r:id="rId24"/>
    <p:sldId id="688" r:id="rId25"/>
    <p:sldId id="689" r:id="rId26"/>
    <p:sldId id="653" r:id="rId27"/>
    <p:sldId id="676" r:id="rId28"/>
    <p:sldId id="703" r:id="rId29"/>
    <p:sldId id="299" r:id="rId30"/>
    <p:sldId id="620" r:id="rId31"/>
    <p:sldId id="694" r:id="rId32"/>
    <p:sldId id="704" r:id="rId33"/>
    <p:sldId id="697" r:id="rId34"/>
    <p:sldId id="698" r:id="rId35"/>
    <p:sldId id="695" r:id="rId36"/>
    <p:sldId id="696" r:id="rId37"/>
    <p:sldId id="691" r:id="rId38"/>
    <p:sldId id="690" r:id="rId39"/>
    <p:sldId id="659" r:id="rId40"/>
    <p:sldId id="693" r:id="rId41"/>
    <p:sldId id="705" r:id="rId42"/>
    <p:sldId id="700" r:id="rId43"/>
    <p:sldId id="701" r:id="rId44"/>
    <p:sldId id="702" r:id="rId45"/>
    <p:sldId id="699" r:id="rId46"/>
    <p:sldId id="706" r:id="rId47"/>
    <p:sldId id="660" r:id="rId48"/>
    <p:sldId id="623" r:id="rId49"/>
    <p:sldId id="624" r:id="rId50"/>
    <p:sldId id="306" r:id="rId51"/>
    <p:sldId id="692" r:id="rId52"/>
    <p:sldId id="630" r:id="rId53"/>
    <p:sldId id="632" r:id="rId54"/>
    <p:sldId id="643" r:id="rId55"/>
    <p:sldId id="685" r:id="rId56"/>
    <p:sldId id="576" r:id="rId57"/>
    <p:sldId id="629" r:id="rId58"/>
    <p:sldId id="686" r:id="rId59"/>
    <p:sldId id="265" r:id="rId60"/>
    <p:sldId id="266" r:id="rId61"/>
    <p:sldId id="267" r:id="rId62"/>
    <p:sldId id="268" r:id="rId63"/>
    <p:sldId id="271" r:id="rId64"/>
    <p:sldId id="275" r:id="rId65"/>
    <p:sldId id="276" r:id="rId66"/>
    <p:sldId id="687" r:id="rId67"/>
    <p:sldId id="594" r:id="rId68"/>
    <p:sldId id="325" r:id="rId69"/>
    <p:sldId id="668" r:id="rId70"/>
    <p:sldId id="326" r:id="rId71"/>
    <p:sldId id="645" r:id="rId72"/>
    <p:sldId id="646" r:id="rId73"/>
    <p:sldId id="669" r:id="rId74"/>
    <p:sldId id="670" r:id="rId75"/>
    <p:sldId id="671" r:id="rId76"/>
    <p:sldId id="672" r:id="rId77"/>
    <p:sldId id="652" r:id="rId78"/>
    <p:sldId id="673" r:id="rId79"/>
    <p:sldId id="674" r:id="rId80"/>
    <p:sldId id="675" r:id="rId81"/>
    <p:sldId id="657" r:id="rId82"/>
    <p:sldId id="295" r:id="rId83"/>
    <p:sldId id="293" r:id="rId84"/>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D0B69D-9948-46F3-B07D-8BF81D90CAFD}">
          <p14:sldIdLst>
            <p14:sldId id="529"/>
            <p14:sldId id="603"/>
            <p14:sldId id="707"/>
            <p14:sldId id="708"/>
            <p14:sldId id="545"/>
            <p14:sldId id="547"/>
            <p14:sldId id="683"/>
            <p14:sldId id="557"/>
            <p14:sldId id="558"/>
            <p14:sldId id="561"/>
            <p14:sldId id="273"/>
            <p14:sldId id="562"/>
            <p14:sldId id="563"/>
            <p14:sldId id="564"/>
            <p14:sldId id="565"/>
            <p14:sldId id="566"/>
            <p14:sldId id="280"/>
            <p14:sldId id="282"/>
            <p14:sldId id="568"/>
            <p14:sldId id="573"/>
            <p14:sldId id="684"/>
            <p14:sldId id="616"/>
            <p14:sldId id="688"/>
            <p14:sldId id="689"/>
            <p14:sldId id="653"/>
            <p14:sldId id="676"/>
            <p14:sldId id="703"/>
            <p14:sldId id="299"/>
            <p14:sldId id="620"/>
            <p14:sldId id="694"/>
            <p14:sldId id="704"/>
            <p14:sldId id="697"/>
            <p14:sldId id="698"/>
            <p14:sldId id="695"/>
            <p14:sldId id="696"/>
            <p14:sldId id="691"/>
            <p14:sldId id="690"/>
            <p14:sldId id="659"/>
            <p14:sldId id="693"/>
            <p14:sldId id="705"/>
            <p14:sldId id="700"/>
            <p14:sldId id="701"/>
            <p14:sldId id="702"/>
            <p14:sldId id="699"/>
            <p14:sldId id="706"/>
            <p14:sldId id="660"/>
            <p14:sldId id="623"/>
            <p14:sldId id="624"/>
            <p14:sldId id="306"/>
            <p14:sldId id="692"/>
            <p14:sldId id="630"/>
            <p14:sldId id="632"/>
            <p14:sldId id="643"/>
            <p14:sldId id="685"/>
            <p14:sldId id="576"/>
            <p14:sldId id="629"/>
            <p14:sldId id="686"/>
            <p14:sldId id="265"/>
            <p14:sldId id="266"/>
            <p14:sldId id="267"/>
            <p14:sldId id="268"/>
            <p14:sldId id="271"/>
            <p14:sldId id="275"/>
            <p14:sldId id="276"/>
            <p14:sldId id="687"/>
            <p14:sldId id="594"/>
            <p14:sldId id="325"/>
            <p14:sldId id="668"/>
            <p14:sldId id="326"/>
            <p14:sldId id="645"/>
            <p14:sldId id="646"/>
            <p14:sldId id="669"/>
            <p14:sldId id="670"/>
            <p14:sldId id="671"/>
            <p14:sldId id="672"/>
            <p14:sldId id="652"/>
            <p14:sldId id="673"/>
            <p14:sldId id="674"/>
            <p14:sldId id="675"/>
            <p14:sldId id="657"/>
            <p14:sldId id="295"/>
          </p14:sldIdLst>
        </p14:section>
        <p14:section name="Untitled Section" id="{3820F0FC-AD3E-AC4C-8302-3D9238D56654}">
          <p14:sldIdLst>
            <p14:sldId id="293"/>
          </p14:sldIdLst>
        </p14:section>
        <p14:section name="Untitled Section" id="{BC207CB5-D627-4B15-B03B-ED7A53E19D7E}">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08C"/>
    <a:srgbClr val="1C3D74"/>
    <a:srgbClr val="FFFFFF"/>
    <a:srgbClr val="0096E3"/>
    <a:srgbClr val="73B82B"/>
    <a:srgbClr val="2DB8C5"/>
    <a:srgbClr val="F18500"/>
    <a:srgbClr val="10746A"/>
    <a:srgbClr val="8D3786"/>
    <a:srgbClr val="CDA6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6" autoAdjust="0"/>
    <p:restoredTop sz="80270" autoAdjust="0"/>
  </p:normalViewPr>
  <p:slideViewPr>
    <p:cSldViewPr snapToGrid="0" snapToObjects="1">
      <p:cViewPr>
        <p:scale>
          <a:sx n="100" d="100"/>
          <a:sy n="100" d="100"/>
        </p:scale>
        <p:origin x="880" y="28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5" d="100"/>
          <a:sy n="55" d="100"/>
        </p:scale>
        <p:origin x="2604" y="2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dirty="0">
                <a:solidFill>
                  <a:srgbClr val="001B71"/>
                </a:solidFill>
                <a:latin typeface="Arial" panose="020B0604020202020204" pitchFamily="34" charset="0"/>
                <a:cs typeface="Arial" panose="020B0604020202020204" pitchFamily="34" charset="0"/>
              </a:rPr>
              <a:t>Example</a:t>
            </a:r>
          </a:p>
        </c:rich>
      </c:tx>
      <c:layout>
        <c:manualLayout>
          <c:xMode val="edge"/>
          <c:yMode val="edge"/>
          <c:x val="0.308599969779488"/>
          <c:y val="0.00144672627373674"/>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0550093558758361"/>
          <c:y val="0.13986788302602"/>
          <c:w val="0.679311776668122"/>
          <c:h val="0.76021553992215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CCA9-4D25-9A08-E785591F912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CCA9-4D25-9A08-E785591F912F}"/>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CCA9-4D25-9A08-E785591F912F}"/>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CCA9-4D25-9A08-E785591F912F}"/>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CCA9-4D25-9A08-E785591F912F}"/>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CCA9-4D25-9A08-E785591F912F}"/>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CCA9-4D25-9A08-E785591F912F}"/>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8.0</c:v>
                </c:pt>
                <c:pt idx="1">
                  <c:v>6.0</c:v>
                </c:pt>
                <c:pt idx="2">
                  <c:v>4.0</c:v>
                </c:pt>
                <c:pt idx="3">
                  <c:v>3.0</c:v>
                </c:pt>
                <c:pt idx="4">
                  <c:v>2.0</c:v>
                </c:pt>
                <c:pt idx="5">
                  <c:v>1.0</c:v>
                </c:pt>
                <c:pt idx="6">
                  <c:v>0.5</c:v>
                </c:pt>
              </c:numCache>
            </c:numRef>
          </c:val>
          <c:extLst xmlns:c16r2="http://schemas.microsoft.com/office/drawing/2015/06/chart">
            <c:ext xmlns:c16="http://schemas.microsoft.com/office/drawing/2014/chart" uri="{C3380CC4-5D6E-409C-BE32-E72D297353CC}">
              <c16:uniqueId val="{0000000E-CCA9-4D25-9A08-E785591F912F}"/>
            </c:ext>
          </c:extLst>
        </c:ser>
        <c:dLbls>
          <c:showLegendKey val="0"/>
          <c:showVal val="0"/>
          <c:showCatName val="0"/>
          <c:showSerName val="0"/>
          <c:showPercent val="0"/>
          <c:showBubbleSize val="0"/>
          <c:showLeaderLines val="1"/>
        </c:dLbls>
        <c:firstSliceAng val="0"/>
        <c:holeSize val="64"/>
      </c:doughnut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699775723189671"/>
          <c:y val="0.192817989135478"/>
          <c:w val="0.300224364351362"/>
          <c:h val="0.652836048290868"/>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dirty="0">
                <a:solidFill>
                  <a:srgbClr val="001B71"/>
                </a:solidFill>
                <a:latin typeface="Arial" panose="020B0604020202020204" pitchFamily="34" charset="0"/>
                <a:cs typeface="Arial" panose="020B0604020202020204" pitchFamily="34" charset="0"/>
              </a:rPr>
              <a:t>Example</a:t>
            </a:r>
          </a:p>
        </c:rich>
      </c:tx>
      <c:layout>
        <c:manualLayout>
          <c:xMode val="edge"/>
          <c:yMode val="edge"/>
          <c:x val="0.344161141745533"/>
          <c:y val="0.0140625433274615"/>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0375315679900581"/>
          <c:y val="0.11931885404851"/>
          <c:w val="0.631979139026348"/>
          <c:h val="0.653089877391494"/>
        </c:manualLayout>
      </c:layout>
      <c:barChart>
        <c:barDir val="col"/>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3151-495A-8996-44DF7C239E04}"/>
              </c:ext>
            </c:extLst>
          </c:dPt>
          <c:dPt>
            <c:idx val="1"/>
            <c:invertIfNegative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3151-495A-8996-44DF7C239E04}"/>
              </c:ext>
            </c:extLst>
          </c:dPt>
          <c:dPt>
            <c:idx val="2"/>
            <c:invertIfNegative val="0"/>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3151-495A-8996-44DF7C239E04}"/>
              </c:ext>
            </c:extLst>
          </c:dPt>
          <c:dPt>
            <c:idx val="3"/>
            <c:invertIfNegative val="0"/>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3151-495A-8996-44DF7C239E04}"/>
              </c:ext>
            </c:extLst>
          </c:dPt>
          <c:dPt>
            <c:idx val="4"/>
            <c:invertIfNegative val="0"/>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3151-495A-8996-44DF7C239E04}"/>
              </c:ext>
            </c:extLst>
          </c:dPt>
          <c:dPt>
            <c:idx val="5"/>
            <c:invertIfNegative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3151-495A-8996-44DF7C239E04}"/>
              </c:ext>
            </c:extLst>
          </c:dPt>
          <c:dPt>
            <c:idx val="6"/>
            <c:invertIfNegative val="0"/>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3151-495A-8996-44DF7C239E04}"/>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0.5</c:v>
                </c:pt>
                <c:pt idx="1">
                  <c:v>1.5</c:v>
                </c:pt>
                <c:pt idx="2">
                  <c:v>2.5</c:v>
                </c:pt>
                <c:pt idx="3">
                  <c:v>3.5</c:v>
                </c:pt>
                <c:pt idx="4">
                  <c:v>4.5</c:v>
                </c:pt>
                <c:pt idx="5">
                  <c:v>5.5</c:v>
                </c:pt>
                <c:pt idx="6">
                  <c:v>6.0</c:v>
                </c:pt>
              </c:numCache>
            </c:numRef>
          </c:val>
          <c:extLst xmlns:c16r2="http://schemas.microsoft.com/office/drawing/2015/06/chart">
            <c:ext xmlns:c16="http://schemas.microsoft.com/office/drawing/2014/chart" uri="{C3380CC4-5D6E-409C-BE32-E72D297353CC}">
              <c16:uniqueId val="{0000000E-3151-495A-8996-44DF7C239E04}"/>
            </c:ext>
          </c:extLst>
        </c:ser>
        <c:dLbls>
          <c:showLegendKey val="0"/>
          <c:showVal val="0"/>
          <c:showCatName val="0"/>
          <c:showSerName val="0"/>
          <c:showPercent val="0"/>
          <c:showBubbleSize val="0"/>
        </c:dLbls>
        <c:gapWidth val="150"/>
        <c:axId val="-1577094464"/>
        <c:axId val="-1577274528"/>
      </c:barChart>
      <c:valAx>
        <c:axId val="-1577274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1B71"/>
                </a:solidFill>
                <a:latin typeface="Frutiger 55 Roman" pitchFamily="2" charset="0"/>
                <a:ea typeface="+mn-ea"/>
                <a:cs typeface="+mn-cs"/>
              </a:defRPr>
            </a:pPr>
            <a:endParaRPr lang="en-US"/>
          </a:p>
        </c:txPr>
        <c:crossAx val="-1577094464"/>
        <c:crosses val="autoZero"/>
        <c:crossBetween val="between"/>
      </c:valAx>
      <c:catAx>
        <c:axId val="-1577094464"/>
        <c:scaling>
          <c:orientation val="minMax"/>
        </c:scaling>
        <c:delete val="0"/>
        <c:axPos val="b"/>
        <c:numFmt formatCode="General" sourceLinked="1"/>
        <c:majorTickMark val="out"/>
        <c:minorTickMark val="none"/>
        <c:tickLblPos val="low"/>
        <c:spPr>
          <a:noFill/>
          <a:ln w="6350" cap="flat" cmpd="sng" algn="ctr">
            <a:solidFill>
              <a:schemeClr val="dk1"/>
            </a:solidFill>
            <a:prstDash val="solid"/>
            <a:miter lim="800000"/>
          </a:ln>
          <a:effectLst/>
        </c:spPr>
        <c:txPr>
          <a:bodyPr rot="5400000" spcFirstLastPara="1" vertOverflow="ellipsis" wrap="square" anchor="ctr" anchorCtr="1"/>
          <a:lstStyle/>
          <a:p>
            <a:pPr>
              <a:defRPr sz="1197" b="0" i="0" u="none" strike="noStrike" kern="1200" baseline="0">
                <a:solidFill>
                  <a:schemeClr val="tx1"/>
                </a:solidFill>
                <a:latin typeface="+mn-lt"/>
                <a:ea typeface="+mn-ea"/>
                <a:cs typeface="+mn-cs"/>
              </a:defRPr>
            </a:pPr>
            <a:endParaRPr lang="en-US"/>
          </a:p>
        </c:txPr>
        <c:crossAx val="-1577274528"/>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720564973721306"/>
          <c:y val="0.230266758514804"/>
          <c:w val="0.246311257180878"/>
          <c:h val="0.60697960708651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r>
              <a:rPr lang="en-US" sz="1400" b="1" i="0" dirty="0">
                <a:solidFill>
                  <a:srgbClr val="001B71"/>
                </a:solidFill>
                <a:latin typeface="Arial" panose="020B0604020202020204" pitchFamily="34" charset="0"/>
                <a:cs typeface="Arial" panose="020B0604020202020204" pitchFamily="34" charset="0"/>
              </a:rPr>
              <a:t>Example</a:t>
            </a:r>
          </a:p>
        </c:rich>
      </c:tx>
      <c:layout>
        <c:manualLayout>
          <c:xMode val="edge"/>
          <c:yMode val="edge"/>
          <c:x val="0.396480437992126"/>
          <c:y val="0.0140624991349348"/>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rgbClr val="001B7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0170855302379"/>
          <c:y val="0.11931885404851"/>
          <c:w val="0.598482974473324"/>
          <c:h val="0.800520663130778"/>
        </c:manualLayout>
      </c:layout>
      <c:barChart>
        <c:barDir val="bar"/>
        <c:grouping val="clustered"/>
        <c:varyColors val="1"/>
        <c:ser>
          <c:idx val="0"/>
          <c:order val="0"/>
          <c:tx>
            <c:strRef>
              <c:f>Sheet1!$B$1</c:f>
              <c:strCache>
                <c:ptCount val="1"/>
                <c:pt idx="0">
                  <c:v>Sales</c:v>
                </c:pt>
              </c:strCache>
            </c:strRef>
          </c:tx>
          <c:invertIfNegative val="0"/>
          <c:dPt>
            <c:idx val="0"/>
            <c:invertIfNegative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4E79-46EC-ACD0-05064C0E4F15}"/>
              </c:ext>
            </c:extLst>
          </c:dPt>
          <c:dPt>
            <c:idx val="1"/>
            <c:invertIfNegative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4E79-46EC-ACD0-05064C0E4F15}"/>
              </c:ext>
            </c:extLst>
          </c:dPt>
          <c:dPt>
            <c:idx val="2"/>
            <c:invertIfNegative val="0"/>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4E79-46EC-ACD0-05064C0E4F15}"/>
              </c:ext>
            </c:extLst>
          </c:dPt>
          <c:dPt>
            <c:idx val="3"/>
            <c:invertIfNegative val="0"/>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E79-46EC-ACD0-05064C0E4F15}"/>
              </c:ext>
            </c:extLst>
          </c:dPt>
          <c:dPt>
            <c:idx val="4"/>
            <c:invertIfNegative val="0"/>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4E79-46EC-ACD0-05064C0E4F15}"/>
              </c:ext>
            </c:extLst>
          </c:dPt>
          <c:dPt>
            <c:idx val="5"/>
            <c:invertIfNegative val="0"/>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4E79-46EC-ACD0-05064C0E4F15}"/>
              </c:ext>
            </c:extLst>
          </c:dPt>
          <c:dPt>
            <c:idx val="6"/>
            <c:invertIfNegative val="0"/>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4E79-46EC-ACD0-05064C0E4F15}"/>
              </c:ext>
            </c:extLst>
          </c:dPt>
          <c:cat>
            <c:strRef>
              <c:f>Sheet1!$A$2:$A$8</c:f>
              <c:strCache>
                <c:ptCount val="7"/>
                <c:pt idx="0">
                  <c:v>Lorem ipsum</c:v>
                </c:pt>
                <c:pt idx="1">
                  <c:v>Lorem ipsum</c:v>
                </c:pt>
                <c:pt idx="2">
                  <c:v>Lorem ipsum</c:v>
                </c:pt>
                <c:pt idx="3">
                  <c:v>Lorem ipsum</c:v>
                </c:pt>
                <c:pt idx="4">
                  <c:v>Lorem ipsum</c:v>
                </c:pt>
                <c:pt idx="5">
                  <c:v>Lorem ipsum</c:v>
                </c:pt>
                <c:pt idx="6">
                  <c:v>Lorem ipsum</c:v>
                </c:pt>
              </c:strCache>
            </c:strRef>
          </c:cat>
          <c:val>
            <c:numRef>
              <c:f>Sheet1!$B$2:$B$8</c:f>
              <c:numCache>
                <c:formatCode>General</c:formatCode>
                <c:ptCount val="7"/>
                <c:pt idx="0">
                  <c:v>7.0</c:v>
                </c:pt>
                <c:pt idx="1">
                  <c:v>6.0</c:v>
                </c:pt>
                <c:pt idx="2">
                  <c:v>5.0</c:v>
                </c:pt>
                <c:pt idx="3">
                  <c:v>4.0</c:v>
                </c:pt>
                <c:pt idx="4">
                  <c:v>3.0</c:v>
                </c:pt>
                <c:pt idx="5">
                  <c:v>2.0</c:v>
                </c:pt>
                <c:pt idx="6">
                  <c:v>1.0</c:v>
                </c:pt>
              </c:numCache>
            </c:numRef>
          </c:val>
          <c:extLst xmlns:c16r2="http://schemas.microsoft.com/office/drawing/2015/06/chart">
            <c:ext xmlns:c16="http://schemas.microsoft.com/office/drawing/2014/chart" uri="{C3380CC4-5D6E-409C-BE32-E72D297353CC}">
              <c16:uniqueId val="{0000000E-4E79-46EC-ACD0-05064C0E4F15}"/>
            </c:ext>
          </c:extLst>
        </c:ser>
        <c:dLbls>
          <c:showLegendKey val="0"/>
          <c:showVal val="0"/>
          <c:showCatName val="0"/>
          <c:showSerName val="0"/>
          <c:showPercent val="0"/>
          <c:showBubbleSize val="0"/>
        </c:dLbls>
        <c:gapWidth val="79"/>
        <c:axId val="-1243873776"/>
        <c:axId val="-1244187008"/>
      </c:barChart>
      <c:valAx>
        <c:axId val="-1244187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1B71"/>
                </a:solidFill>
                <a:latin typeface="Frutiger 55 Roman" pitchFamily="2" charset="0"/>
                <a:ea typeface="+mn-ea"/>
                <a:cs typeface="+mn-cs"/>
              </a:defRPr>
            </a:pPr>
            <a:endParaRPr lang="en-US"/>
          </a:p>
        </c:txPr>
        <c:crossAx val="-1243873776"/>
        <c:crosses val="autoZero"/>
        <c:crossBetween val="between"/>
      </c:valAx>
      <c:catAx>
        <c:axId val="-12438737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1B71"/>
                </a:solidFill>
                <a:latin typeface="+mj-lt"/>
                <a:ea typeface="+mn-ea"/>
                <a:cs typeface="+mn-cs"/>
              </a:defRPr>
            </a:pPr>
            <a:endParaRPr lang="en-US"/>
          </a:p>
        </c:txPr>
        <c:crossAx val="-1244187008"/>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4"/>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5"/>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egendEntry>
        <c:idx val="6"/>
        <c:txPr>
          <a:bodyPr rot="0" spcFirstLastPara="1" vertOverflow="ellipsis" vert="horz" wrap="square" anchor="ctr" anchorCtr="1"/>
          <a:lstStyle/>
          <a:p>
            <a:pPr>
              <a:defRPr sz="1400" b="0" i="0" u="none" strike="noStrike" kern="1200" baseline="0">
                <a:solidFill>
                  <a:srgbClr val="001B71"/>
                </a:solidFill>
                <a:latin typeface="Arial" panose="020B0604020202020204" pitchFamily="34" charset="0"/>
                <a:ea typeface="+mn-ea"/>
                <a:cs typeface="Arial" panose="020B0604020202020204" pitchFamily="34" charset="0"/>
              </a:defRPr>
            </a:pPr>
            <a:endParaRPr lang="en-US"/>
          </a:p>
        </c:txPr>
      </c:legendEntry>
      <c:layout>
        <c:manualLayout>
          <c:xMode val="edge"/>
          <c:yMode val="edge"/>
          <c:x val="0.723965120407268"/>
          <c:y val="0.0963918689624805"/>
          <c:w val="0.276034867943843"/>
          <c:h val="0.80923730636218"/>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1B71"/>
              </a:solidFill>
              <a:latin typeface="Frutiger 55 Roman" pitchFamily="2" charset="0"/>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9664FB5-82AF-48A4-80F1-9AEEE0DF4B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 xmlns:a16="http://schemas.microsoft.com/office/drawing/2014/main" id="{5CF0742E-D5E1-4FF3-A442-958EA2A786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D066F8-4FE9-4315-A56E-3EA256F5907F}" type="datetimeFigureOut">
              <a:rPr lang="en-GB" smtClean="0"/>
              <a:t>10/11/2022</a:t>
            </a:fld>
            <a:endParaRPr lang="en-GB"/>
          </a:p>
        </p:txBody>
      </p:sp>
      <p:sp>
        <p:nvSpPr>
          <p:cNvPr id="4" name="Footer Placeholder 3">
            <a:extLst>
              <a:ext uri="{FF2B5EF4-FFF2-40B4-BE49-F238E27FC236}">
                <a16:creationId xmlns="" xmlns:a16="http://schemas.microsoft.com/office/drawing/2014/main" id="{A1F2F771-FAFF-4FF6-AE5C-96F43E8CB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 xmlns:a16="http://schemas.microsoft.com/office/drawing/2014/main" id="{08EB88F3-0CB9-4921-9214-BFA9C4B808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F73B9F-E786-4DE9-B054-AF2D3B642399}" type="slidenum">
              <a:rPr lang="en-GB" smtClean="0"/>
              <a:t>‹#›</a:t>
            </a:fld>
            <a:endParaRPr lang="en-GB"/>
          </a:p>
        </p:txBody>
      </p:sp>
    </p:spTree>
    <p:extLst>
      <p:ext uri="{BB962C8B-B14F-4D97-AF65-F5344CB8AC3E}">
        <p14:creationId xmlns:p14="http://schemas.microsoft.com/office/powerpoint/2010/main" val="3935115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D6F77-CFCE-A445-8E2C-54D16F9EECCC}"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42D00-D33B-6747-961F-9152114FB45F}" type="slidenum">
              <a:rPr lang="en-US" smtClean="0"/>
              <a:t>‹#›</a:t>
            </a:fld>
            <a:endParaRPr lang="en-US"/>
          </a:p>
        </p:txBody>
      </p:sp>
    </p:spTree>
    <p:extLst>
      <p:ext uri="{BB962C8B-B14F-4D97-AF65-F5344CB8AC3E}">
        <p14:creationId xmlns:p14="http://schemas.microsoft.com/office/powerpoint/2010/main" val="298140355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5</a:t>
            </a:fld>
            <a:endParaRPr lang="en-US"/>
          </a:p>
        </p:txBody>
      </p:sp>
    </p:spTree>
    <p:extLst>
      <p:ext uri="{BB962C8B-B14F-4D97-AF65-F5344CB8AC3E}">
        <p14:creationId xmlns:p14="http://schemas.microsoft.com/office/powerpoint/2010/main" val="975180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17</a:t>
            </a:fld>
            <a:endParaRPr lang="en-US"/>
          </a:p>
        </p:txBody>
      </p:sp>
    </p:spTree>
    <p:extLst>
      <p:ext uri="{BB962C8B-B14F-4D97-AF65-F5344CB8AC3E}">
        <p14:creationId xmlns:p14="http://schemas.microsoft.com/office/powerpoint/2010/main" val="190828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19</a:t>
            </a:fld>
            <a:endParaRPr lang="en-US"/>
          </a:p>
        </p:txBody>
      </p:sp>
    </p:spTree>
    <p:extLst>
      <p:ext uri="{BB962C8B-B14F-4D97-AF65-F5344CB8AC3E}">
        <p14:creationId xmlns:p14="http://schemas.microsoft.com/office/powerpoint/2010/main" val="1865011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65644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158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6814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888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pPr marL="282222" indent="-282222">
              <a:buSzPct val="100000"/>
              <a:buAutoNum type="arabicPeriod"/>
            </a:pPr>
            <a:endParaRPr dirty="0"/>
          </a:p>
        </p:txBody>
      </p:sp>
    </p:spTree>
    <p:extLst>
      <p:ext uri="{BB962C8B-B14F-4D97-AF65-F5344CB8AC3E}">
        <p14:creationId xmlns:p14="http://schemas.microsoft.com/office/powerpoint/2010/main" val="124937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0038" lvl="1" indent="-285750">
              <a:lnSpc>
                <a:spcPct val="100000"/>
              </a:lnSpc>
            </a:pPr>
            <a:endParaRPr lang="en-GB" dirty="0"/>
          </a:p>
        </p:txBody>
      </p:sp>
    </p:spTree>
    <p:extLst>
      <p:ext uri="{BB962C8B-B14F-4D97-AF65-F5344CB8AC3E}">
        <p14:creationId xmlns:p14="http://schemas.microsoft.com/office/powerpoint/2010/main" val="295148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942D00-D33B-6747-961F-9152114FB45F}" type="slidenum">
              <a:rPr lang="en-US" smtClean="0"/>
              <a:t>27</a:t>
            </a:fld>
            <a:endParaRPr lang="en-US"/>
          </a:p>
        </p:txBody>
      </p:sp>
    </p:spTree>
    <p:extLst>
      <p:ext uri="{BB962C8B-B14F-4D97-AF65-F5344CB8AC3E}">
        <p14:creationId xmlns:p14="http://schemas.microsoft.com/office/powerpoint/2010/main" val="187004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3303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6</a:t>
            </a:fld>
            <a:endParaRPr lang="en-US"/>
          </a:p>
        </p:txBody>
      </p:sp>
    </p:spTree>
    <p:extLst>
      <p:ext uri="{BB962C8B-B14F-4D97-AF65-F5344CB8AC3E}">
        <p14:creationId xmlns:p14="http://schemas.microsoft.com/office/powerpoint/2010/main" val="239299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8970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0099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8333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78269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62367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249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04718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860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6446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38906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942D00-D33B-6747-961F-9152114FB45F}" type="slidenum">
              <a:rPr lang="en-US" smtClean="0"/>
              <a:t>7</a:t>
            </a:fld>
            <a:endParaRPr lang="en-US"/>
          </a:p>
        </p:txBody>
      </p:sp>
    </p:spTree>
    <p:extLst>
      <p:ext uri="{BB962C8B-B14F-4D97-AF65-F5344CB8AC3E}">
        <p14:creationId xmlns:p14="http://schemas.microsoft.com/office/powerpoint/2010/main" val="1332269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95003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29033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2363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79033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66090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14782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40327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10051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8802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8371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8</a:t>
            </a:fld>
            <a:endParaRPr lang="en-US"/>
          </a:p>
        </p:txBody>
      </p:sp>
    </p:spTree>
    <p:extLst>
      <p:ext uri="{BB962C8B-B14F-4D97-AF65-F5344CB8AC3E}">
        <p14:creationId xmlns:p14="http://schemas.microsoft.com/office/powerpoint/2010/main" val="1822745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33728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39980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pPr marL="282222" indent="-282222">
              <a:buSzPct val="100000"/>
              <a:buAutoNum type="arabicPeriod"/>
            </a:pPr>
            <a:endParaRPr lang="en-GB" dirty="0"/>
          </a:p>
        </p:txBody>
      </p:sp>
    </p:spTree>
    <p:extLst>
      <p:ext uri="{BB962C8B-B14F-4D97-AF65-F5344CB8AC3E}">
        <p14:creationId xmlns:p14="http://schemas.microsoft.com/office/powerpoint/2010/main" val="2272780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pPr marL="282222" indent="-282222">
              <a:buSzPct val="100000"/>
              <a:buAutoNum type="arabicPeriod"/>
            </a:pPr>
            <a:endParaRPr dirty="0"/>
          </a:p>
        </p:txBody>
      </p:sp>
    </p:spTree>
    <p:extLst>
      <p:ext uri="{BB962C8B-B14F-4D97-AF65-F5344CB8AC3E}">
        <p14:creationId xmlns:p14="http://schemas.microsoft.com/office/powerpoint/2010/main" val="1230458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pPr marL="151900" indent="-151900">
              <a:buSzPct val="149999"/>
              <a:buChar char="-"/>
            </a:pPr>
            <a:endParaRPr dirty="0"/>
          </a:p>
        </p:txBody>
      </p:sp>
    </p:spTree>
    <p:extLst>
      <p:ext uri="{BB962C8B-B14F-4D97-AF65-F5344CB8AC3E}">
        <p14:creationId xmlns:p14="http://schemas.microsoft.com/office/powerpoint/2010/main" val="77949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55</a:t>
            </a:fld>
            <a:endParaRPr lang="en-US"/>
          </a:p>
        </p:txBody>
      </p:sp>
    </p:spTree>
    <p:extLst>
      <p:ext uri="{BB962C8B-B14F-4D97-AF65-F5344CB8AC3E}">
        <p14:creationId xmlns:p14="http://schemas.microsoft.com/office/powerpoint/2010/main" val="2100959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56</a:t>
            </a:fld>
            <a:endParaRPr lang="en-US"/>
          </a:p>
        </p:txBody>
      </p:sp>
    </p:spTree>
    <p:extLst>
      <p:ext uri="{BB962C8B-B14F-4D97-AF65-F5344CB8AC3E}">
        <p14:creationId xmlns:p14="http://schemas.microsoft.com/office/powerpoint/2010/main" val="9501945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c0b33d02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c0b33d02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1030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c0b33d02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c0b33d02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25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c0b33d02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c0b33d02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83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9</a:t>
            </a:fld>
            <a:endParaRPr lang="en-US"/>
          </a:p>
        </p:txBody>
      </p:sp>
    </p:spTree>
    <p:extLst>
      <p:ext uri="{BB962C8B-B14F-4D97-AF65-F5344CB8AC3E}">
        <p14:creationId xmlns:p14="http://schemas.microsoft.com/office/powerpoint/2010/main" val="3991877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d801622c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d801622c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920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c0b33d02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c0b33d02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8573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d801622c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d801622c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338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c0b33d02a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c0b33d02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5634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65</a:t>
            </a:fld>
            <a:endParaRPr lang="en-US"/>
          </a:p>
        </p:txBody>
      </p:sp>
    </p:spTree>
    <p:extLst>
      <p:ext uri="{BB962C8B-B14F-4D97-AF65-F5344CB8AC3E}">
        <p14:creationId xmlns:p14="http://schemas.microsoft.com/office/powerpoint/2010/main" val="2229946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pPr marL="282222" indent="-282222">
              <a:buSzPct val="100000"/>
              <a:buAutoNum type="arabicPeriod"/>
            </a:pPr>
            <a:endParaRPr dirty="0"/>
          </a:p>
        </p:txBody>
      </p:sp>
    </p:spTree>
    <p:extLst>
      <p:ext uri="{BB962C8B-B14F-4D97-AF65-F5344CB8AC3E}">
        <p14:creationId xmlns:p14="http://schemas.microsoft.com/office/powerpoint/2010/main" val="2950065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663bcf5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663bcf5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2186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663bcf5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663bcf5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238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54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8608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10</a:t>
            </a:fld>
            <a:endParaRPr lang="en-US"/>
          </a:p>
        </p:txBody>
      </p:sp>
    </p:spTree>
    <p:extLst>
      <p:ext uri="{BB962C8B-B14F-4D97-AF65-F5344CB8AC3E}">
        <p14:creationId xmlns:p14="http://schemas.microsoft.com/office/powerpoint/2010/main" val="1344035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32367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8779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424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4415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771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9615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47873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344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367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b79522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b79522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44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11</a:t>
            </a:fld>
            <a:endParaRPr lang="en-US"/>
          </a:p>
        </p:txBody>
      </p:sp>
    </p:spTree>
    <p:extLst>
      <p:ext uri="{BB962C8B-B14F-4D97-AF65-F5344CB8AC3E}">
        <p14:creationId xmlns:p14="http://schemas.microsoft.com/office/powerpoint/2010/main" val="1393306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29061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942D00-D33B-6747-961F-9152114FB45F}" type="slidenum">
              <a:rPr lang="en-US" smtClean="0"/>
              <a:t>16</a:t>
            </a:fld>
            <a:endParaRPr lang="en-US"/>
          </a:p>
        </p:txBody>
      </p:sp>
    </p:spTree>
    <p:extLst>
      <p:ext uri="{BB962C8B-B14F-4D97-AF65-F5344CB8AC3E}">
        <p14:creationId xmlns:p14="http://schemas.microsoft.com/office/powerpoint/2010/main" val="4126132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ontent slide 3">
    <p:spTree>
      <p:nvGrpSpPr>
        <p:cNvPr id="1" name=""/>
        <p:cNvGrpSpPr/>
        <p:nvPr/>
      </p:nvGrpSpPr>
      <p:grpSpPr>
        <a:xfrm>
          <a:off x="0" y="0"/>
          <a:ext cx="0" cy="0"/>
          <a:chOff x="0" y="0"/>
          <a:chExt cx="0" cy="0"/>
        </a:xfrm>
      </p:grpSpPr>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7" name="Text Placeholder 2">
            <a:extLst>
              <a:ext uri="{FF2B5EF4-FFF2-40B4-BE49-F238E27FC236}">
                <a16:creationId xmlns="" xmlns:a16="http://schemas.microsoft.com/office/drawing/2014/main" id="{BF9F98BB-2095-434E-97D1-3636B7E7563C}"/>
              </a:ext>
            </a:extLst>
          </p:cNvPr>
          <p:cNvSpPr>
            <a:spLocks noGrp="1"/>
          </p:cNvSpPr>
          <p:nvPr>
            <p:ph type="body" sz="quarter" idx="13" hasCustomPrompt="1"/>
          </p:nvPr>
        </p:nvSpPr>
        <p:spPr>
          <a:xfrm>
            <a:off x="186596" y="1311275"/>
            <a:ext cx="86720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marL="0" indent="0">
              <a:buNone/>
            </a:pPr>
            <a:endParaRPr lang="en-US" dirty="0"/>
          </a:p>
        </p:txBody>
      </p:sp>
    </p:spTree>
    <p:extLst>
      <p:ext uri="{BB962C8B-B14F-4D97-AF65-F5344CB8AC3E}">
        <p14:creationId xmlns:p14="http://schemas.microsoft.com/office/powerpoint/2010/main" val="2316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1 column text + image + caption">
    <p:spTree>
      <p:nvGrpSpPr>
        <p:cNvPr id="1" name=""/>
        <p:cNvGrpSpPr/>
        <p:nvPr/>
      </p:nvGrpSpPr>
      <p:grpSpPr>
        <a:xfrm>
          <a:off x="0" y="0"/>
          <a:ext cx="0" cy="0"/>
          <a:chOff x="0" y="0"/>
          <a:chExt cx="0" cy="0"/>
        </a:xfrm>
      </p:grpSpPr>
      <p:sp>
        <p:nvSpPr>
          <p:cNvPr id="13" name="Picture Placeholder 5">
            <a:extLst>
              <a:ext uri="{FF2B5EF4-FFF2-40B4-BE49-F238E27FC236}">
                <a16:creationId xmlns="" xmlns:a16="http://schemas.microsoft.com/office/drawing/2014/main" id="{EBDDE399-7978-8146-B813-A0B3CFED1CCE}"/>
              </a:ext>
            </a:extLst>
          </p:cNvPr>
          <p:cNvSpPr>
            <a:spLocks noGrp="1"/>
          </p:cNvSpPr>
          <p:nvPr>
            <p:ph type="pic" sz="quarter" idx="24" hasCustomPrompt="1"/>
          </p:nvPr>
        </p:nvSpPr>
        <p:spPr>
          <a:xfrm>
            <a:off x="2496620" y="1309603"/>
            <a:ext cx="6380681" cy="280837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4"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2496620" y="4176072"/>
            <a:ext cx="638068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6" name="Text Placeholder 2">
            <a:extLst>
              <a:ext uri="{FF2B5EF4-FFF2-40B4-BE49-F238E27FC236}">
                <a16:creationId xmlns="" xmlns:a16="http://schemas.microsoft.com/office/drawing/2014/main" id="{57C490C0-3F42-428E-9663-C0315B61F18B}"/>
              </a:ext>
            </a:extLst>
          </p:cNvPr>
          <p:cNvSpPr>
            <a:spLocks noGrp="1"/>
          </p:cNvSpPr>
          <p:nvPr>
            <p:ph type="body" sz="quarter" idx="13" hasCustomPrompt="1"/>
          </p:nvPr>
        </p:nvSpPr>
        <p:spPr>
          <a:xfrm>
            <a:off x="186597" y="1311275"/>
            <a:ext cx="21262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247394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hero image + caption">
    <p:spTree>
      <p:nvGrpSpPr>
        <p:cNvPr id="1" name=""/>
        <p:cNvGrpSpPr/>
        <p:nvPr/>
      </p:nvGrpSpPr>
      <p:grpSpPr>
        <a:xfrm>
          <a:off x="0" y="0"/>
          <a:ext cx="0" cy="0"/>
          <a:chOff x="0" y="0"/>
          <a:chExt cx="0" cy="0"/>
        </a:xfrm>
      </p:grpSpPr>
      <p:sp>
        <p:nvSpPr>
          <p:cNvPr id="7" name="Picture Placeholder 5">
            <a:extLst>
              <a:ext uri="{FF2B5EF4-FFF2-40B4-BE49-F238E27FC236}">
                <a16:creationId xmlns="" xmlns:a16="http://schemas.microsoft.com/office/drawing/2014/main" id="{FA0FF9DD-FA38-C644-8804-531A719824B2}"/>
              </a:ext>
            </a:extLst>
          </p:cNvPr>
          <p:cNvSpPr>
            <a:spLocks noGrp="1"/>
          </p:cNvSpPr>
          <p:nvPr>
            <p:ph type="pic" sz="quarter" idx="24" hasCustomPrompt="1"/>
          </p:nvPr>
        </p:nvSpPr>
        <p:spPr>
          <a:xfrm>
            <a:off x="287339" y="1322601"/>
            <a:ext cx="8578850"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0"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287339" y="4177950"/>
            <a:ext cx="857885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2"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Tree>
    <p:extLst>
      <p:ext uri="{BB962C8B-B14F-4D97-AF65-F5344CB8AC3E}">
        <p14:creationId xmlns:p14="http://schemas.microsoft.com/office/powerpoint/2010/main" val="3461591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ro image + caption">
    <p:spTree>
      <p:nvGrpSpPr>
        <p:cNvPr id="1" name=""/>
        <p:cNvGrpSpPr/>
        <p:nvPr/>
      </p:nvGrpSpPr>
      <p:grpSpPr>
        <a:xfrm>
          <a:off x="0" y="0"/>
          <a:ext cx="0" cy="0"/>
          <a:chOff x="0" y="0"/>
          <a:chExt cx="0" cy="0"/>
        </a:xfrm>
      </p:grpSpPr>
      <p:sp>
        <p:nvSpPr>
          <p:cNvPr id="4" name="Picture Placeholder 5">
            <a:extLst>
              <a:ext uri="{FF2B5EF4-FFF2-40B4-BE49-F238E27FC236}">
                <a16:creationId xmlns="" xmlns:a16="http://schemas.microsoft.com/office/drawing/2014/main" id="{EBDDE399-7978-8146-B813-A0B3CFED1CCE}"/>
              </a:ext>
            </a:extLst>
          </p:cNvPr>
          <p:cNvSpPr>
            <a:spLocks noGrp="1"/>
          </p:cNvSpPr>
          <p:nvPr>
            <p:ph type="pic" sz="quarter" idx="24" hasCustomPrompt="1"/>
          </p:nvPr>
        </p:nvSpPr>
        <p:spPr>
          <a:xfrm>
            <a:off x="279400" y="250826"/>
            <a:ext cx="8597901" cy="3867149"/>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6"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287339" y="4177950"/>
            <a:ext cx="8578850"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Tree>
    <p:extLst>
      <p:ext uri="{BB962C8B-B14F-4D97-AF65-F5344CB8AC3E}">
        <p14:creationId xmlns:p14="http://schemas.microsoft.com/office/powerpoint/2010/main" val="2436586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5" name="Group 34">
            <a:extLst>
              <a:ext uri="{FF2B5EF4-FFF2-40B4-BE49-F238E27FC236}">
                <a16:creationId xmlns="" xmlns:a16="http://schemas.microsoft.com/office/drawing/2014/main" id="{D0557C50-0B31-9348-AF2A-301002B74889}"/>
              </a:ext>
            </a:extLst>
          </p:cNvPr>
          <p:cNvGrpSpPr/>
          <p:nvPr userDrawn="1"/>
        </p:nvGrpSpPr>
        <p:grpSpPr>
          <a:xfrm>
            <a:off x="203484" y="1234649"/>
            <a:ext cx="2219675" cy="1349665"/>
            <a:chOff x="1985262" y="1786188"/>
            <a:chExt cx="3594613" cy="2579532"/>
          </a:xfrm>
        </p:grpSpPr>
        <p:sp>
          <p:nvSpPr>
            <p:cNvPr id="36" name="TextBox 35">
              <a:extLst>
                <a:ext uri="{FF2B5EF4-FFF2-40B4-BE49-F238E27FC236}">
                  <a16:creationId xmlns="" xmlns:a16="http://schemas.microsoft.com/office/drawing/2014/main" id="{B0759468-3783-DD45-AC2F-7E3842278B7D}"/>
                </a:ext>
              </a:extLst>
            </p:cNvPr>
            <p:cNvSpPr txBox="1"/>
            <p:nvPr/>
          </p:nvSpPr>
          <p:spPr>
            <a:xfrm>
              <a:off x="2401825" y="1786188"/>
              <a:ext cx="2677754" cy="1470585"/>
            </a:xfrm>
            <a:prstGeom prst="rect">
              <a:avLst/>
            </a:prstGeom>
            <a:noFill/>
          </p:spPr>
          <p:txBody>
            <a:bodyPr wrap="square" rtlCol="0">
              <a:spAutoFit/>
            </a:bodyPr>
            <a:lstStyle/>
            <a:p>
              <a:pPr algn="ctr"/>
              <a:r>
                <a:rPr lang="en-US" sz="4400" b="1" dirty="0">
                  <a:solidFill>
                    <a:srgbClr val="2DB8C5"/>
                  </a:solidFill>
                  <a:latin typeface="Arial" panose="020B0604020202020204" pitchFamily="34" charset="0"/>
                  <a:cs typeface="Arial" panose="020B0604020202020204" pitchFamily="34" charset="0"/>
                </a:rPr>
                <a:t>19%</a:t>
              </a:r>
            </a:p>
          </p:txBody>
        </p:sp>
        <p:cxnSp>
          <p:nvCxnSpPr>
            <p:cNvPr id="37" name="Straight Connector 36">
              <a:extLst>
                <a:ext uri="{FF2B5EF4-FFF2-40B4-BE49-F238E27FC236}">
                  <a16:creationId xmlns="" xmlns:a16="http://schemas.microsoft.com/office/drawing/2014/main" id="{7499D1F6-6F64-E045-A629-F16A8AF17DEB}"/>
                </a:ext>
              </a:extLst>
            </p:cNvPr>
            <p:cNvCxnSpPr/>
            <p:nvPr/>
          </p:nvCxnSpPr>
          <p:spPr>
            <a:xfrm flipV="1">
              <a:off x="2114979" y="3256871"/>
              <a:ext cx="3407805" cy="10321"/>
            </a:xfrm>
            <a:prstGeom prst="line">
              <a:avLst/>
            </a:prstGeom>
            <a:ln w="28575">
              <a:solidFill>
                <a:srgbClr val="2DB8C5"/>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49D3155A-02B7-9146-95B9-2D706BFA7810}"/>
                </a:ext>
              </a:extLst>
            </p:cNvPr>
            <p:cNvSpPr txBox="1"/>
            <p:nvPr/>
          </p:nvSpPr>
          <p:spPr>
            <a:xfrm>
              <a:off x="1985262" y="3500871"/>
              <a:ext cx="3594613" cy="864849"/>
            </a:xfrm>
            <a:prstGeom prst="rect">
              <a:avLst/>
            </a:prstGeom>
            <a:noFill/>
          </p:spPr>
          <p:txBody>
            <a:bodyPr wrap="square" rtlCol="0">
              <a:spAutoFit/>
            </a:bodyPr>
            <a:lstStyle/>
            <a:p>
              <a:pPr algn="ctr"/>
              <a:r>
                <a:rPr lang="en-US" sz="1400" dirty="0">
                  <a:solidFill>
                    <a:srgbClr val="2DB8C5"/>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dirty="0">
                  <a:solidFill>
                    <a:srgbClr val="2DB8C5"/>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52" name="Group 51">
            <a:extLst>
              <a:ext uri="{FF2B5EF4-FFF2-40B4-BE49-F238E27FC236}">
                <a16:creationId xmlns="" xmlns:a16="http://schemas.microsoft.com/office/drawing/2014/main" id="{D0557C50-0B31-9348-AF2A-301002B74889}"/>
              </a:ext>
            </a:extLst>
          </p:cNvPr>
          <p:cNvGrpSpPr/>
          <p:nvPr userDrawn="1"/>
        </p:nvGrpSpPr>
        <p:grpSpPr>
          <a:xfrm>
            <a:off x="3299430" y="1210655"/>
            <a:ext cx="2156489" cy="1349665"/>
            <a:chOff x="1985262" y="1786188"/>
            <a:chExt cx="3594613" cy="2579532"/>
          </a:xfrm>
        </p:grpSpPr>
        <p:sp>
          <p:nvSpPr>
            <p:cNvPr id="53" name="TextBox 52">
              <a:extLst>
                <a:ext uri="{FF2B5EF4-FFF2-40B4-BE49-F238E27FC236}">
                  <a16:creationId xmlns="" xmlns:a16="http://schemas.microsoft.com/office/drawing/2014/main" id="{B0759468-3783-DD45-AC2F-7E3842278B7D}"/>
                </a:ext>
              </a:extLst>
            </p:cNvPr>
            <p:cNvSpPr txBox="1"/>
            <p:nvPr/>
          </p:nvSpPr>
          <p:spPr>
            <a:xfrm>
              <a:off x="2401825" y="1786188"/>
              <a:ext cx="2677754" cy="1526203"/>
            </a:xfrm>
            <a:prstGeom prst="rect">
              <a:avLst/>
            </a:prstGeom>
            <a:noFill/>
          </p:spPr>
          <p:txBody>
            <a:bodyPr wrap="square" rtlCol="0">
              <a:spAutoFit/>
            </a:bodyPr>
            <a:lstStyle/>
            <a:p>
              <a:pPr algn="ctr"/>
              <a:r>
                <a:rPr lang="en-US" sz="4400" b="1" dirty="0">
                  <a:solidFill>
                    <a:srgbClr val="8D3786"/>
                  </a:solidFill>
                  <a:latin typeface="Arial" panose="020B0604020202020204" pitchFamily="34" charset="0"/>
                  <a:cs typeface="Arial" panose="020B0604020202020204" pitchFamily="34" charset="0"/>
                </a:rPr>
                <a:t>19%</a:t>
              </a:r>
            </a:p>
          </p:txBody>
        </p:sp>
        <p:cxnSp>
          <p:nvCxnSpPr>
            <p:cNvPr id="54" name="Straight Connector 53">
              <a:extLst>
                <a:ext uri="{FF2B5EF4-FFF2-40B4-BE49-F238E27FC236}">
                  <a16:creationId xmlns="" xmlns:a16="http://schemas.microsoft.com/office/drawing/2014/main" id="{7499D1F6-6F64-E045-A629-F16A8AF17DEB}"/>
                </a:ext>
              </a:extLst>
            </p:cNvPr>
            <p:cNvCxnSpPr/>
            <p:nvPr/>
          </p:nvCxnSpPr>
          <p:spPr>
            <a:xfrm flipV="1">
              <a:off x="2114979" y="3256871"/>
              <a:ext cx="3407806" cy="10321"/>
            </a:xfrm>
            <a:prstGeom prst="line">
              <a:avLst/>
            </a:prstGeom>
            <a:ln w="28575">
              <a:solidFill>
                <a:srgbClr val="8D378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dirty="0">
                  <a:solidFill>
                    <a:srgbClr val="8D3786"/>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dirty="0">
                  <a:solidFill>
                    <a:srgbClr val="8D3786"/>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56" name="Group 55">
            <a:extLst>
              <a:ext uri="{FF2B5EF4-FFF2-40B4-BE49-F238E27FC236}">
                <a16:creationId xmlns="" xmlns:a16="http://schemas.microsoft.com/office/drawing/2014/main" id="{D0557C50-0B31-9348-AF2A-301002B74889}"/>
              </a:ext>
            </a:extLst>
          </p:cNvPr>
          <p:cNvGrpSpPr/>
          <p:nvPr userDrawn="1"/>
        </p:nvGrpSpPr>
        <p:grpSpPr>
          <a:xfrm>
            <a:off x="6395376" y="1210655"/>
            <a:ext cx="2184743" cy="1349665"/>
            <a:chOff x="1985262" y="1786188"/>
            <a:chExt cx="3594613" cy="2579532"/>
          </a:xfrm>
        </p:grpSpPr>
        <p:sp>
          <p:nvSpPr>
            <p:cNvPr id="57" name="TextBox 56">
              <a:extLst>
                <a:ext uri="{FF2B5EF4-FFF2-40B4-BE49-F238E27FC236}">
                  <a16:creationId xmlns="" xmlns:a16="http://schemas.microsoft.com/office/drawing/2014/main" id="{B0759468-3783-DD45-AC2F-7E3842278B7D}"/>
                </a:ext>
              </a:extLst>
            </p:cNvPr>
            <p:cNvSpPr txBox="1"/>
            <p:nvPr/>
          </p:nvSpPr>
          <p:spPr>
            <a:xfrm>
              <a:off x="2401825" y="1786188"/>
              <a:ext cx="2677754" cy="1526203"/>
            </a:xfrm>
            <a:prstGeom prst="rect">
              <a:avLst/>
            </a:prstGeom>
            <a:noFill/>
          </p:spPr>
          <p:txBody>
            <a:bodyPr wrap="square" rtlCol="0">
              <a:spAutoFit/>
            </a:bodyPr>
            <a:lstStyle/>
            <a:p>
              <a:pPr algn="ctr"/>
              <a:r>
                <a:rPr lang="en-US" sz="4400" b="1" dirty="0">
                  <a:solidFill>
                    <a:srgbClr val="10746A"/>
                  </a:solidFill>
                  <a:latin typeface="Arial" panose="020B0604020202020204" pitchFamily="34" charset="0"/>
                  <a:cs typeface="Arial" panose="020B0604020202020204" pitchFamily="34" charset="0"/>
                </a:rPr>
                <a:t>19%</a:t>
              </a:r>
            </a:p>
          </p:txBody>
        </p:sp>
        <p:cxnSp>
          <p:nvCxnSpPr>
            <p:cNvPr id="58" name="Straight Connector 57">
              <a:extLst>
                <a:ext uri="{FF2B5EF4-FFF2-40B4-BE49-F238E27FC236}">
                  <a16:creationId xmlns="" xmlns:a16="http://schemas.microsoft.com/office/drawing/2014/main" id="{7499D1F6-6F64-E045-A629-F16A8AF17DEB}"/>
                </a:ext>
              </a:extLst>
            </p:cNvPr>
            <p:cNvCxnSpPr/>
            <p:nvPr/>
          </p:nvCxnSpPr>
          <p:spPr>
            <a:xfrm flipV="1">
              <a:off x="2114979" y="3256871"/>
              <a:ext cx="3407804" cy="10321"/>
            </a:xfrm>
            <a:prstGeom prst="line">
              <a:avLst/>
            </a:prstGeom>
            <a:ln w="28575">
              <a:solidFill>
                <a:srgbClr val="10746A"/>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dirty="0">
                  <a:solidFill>
                    <a:srgbClr val="10746A"/>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dirty="0">
                  <a:solidFill>
                    <a:srgbClr val="10746A"/>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60" name="Group 59">
            <a:extLst>
              <a:ext uri="{FF2B5EF4-FFF2-40B4-BE49-F238E27FC236}">
                <a16:creationId xmlns="" xmlns:a16="http://schemas.microsoft.com/office/drawing/2014/main" id="{D0557C50-0B31-9348-AF2A-301002B74889}"/>
              </a:ext>
            </a:extLst>
          </p:cNvPr>
          <p:cNvGrpSpPr/>
          <p:nvPr userDrawn="1"/>
        </p:nvGrpSpPr>
        <p:grpSpPr>
          <a:xfrm>
            <a:off x="1800890" y="2785639"/>
            <a:ext cx="2268189" cy="1349665"/>
            <a:chOff x="1985262" y="1786188"/>
            <a:chExt cx="3594613" cy="2579532"/>
          </a:xfrm>
        </p:grpSpPr>
        <p:sp>
          <p:nvSpPr>
            <p:cNvPr id="61" name="TextBox 60">
              <a:extLst>
                <a:ext uri="{FF2B5EF4-FFF2-40B4-BE49-F238E27FC236}">
                  <a16:creationId xmlns="" xmlns:a16="http://schemas.microsoft.com/office/drawing/2014/main" id="{B0759468-3783-DD45-AC2F-7E3842278B7D}"/>
                </a:ext>
              </a:extLst>
            </p:cNvPr>
            <p:cNvSpPr txBox="1"/>
            <p:nvPr/>
          </p:nvSpPr>
          <p:spPr>
            <a:xfrm>
              <a:off x="2401825" y="1786188"/>
              <a:ext cx="2677754" cy="1470585"/>
            </a:xfrm>
            <a:prstGeom prst="rect">
              <a:avLst/>
            </a:prstGeom>
            <a:noFill/>
          </p:spPr>
          <p:txBody>
            <a:bodyPr wrap="square" rtlCol="0">
              <a:spAutoFit/>
            </a:bodyPr>
            <a:lstStyle/>
            <a:p>
              <a:pPr algn="ctr"/>
              <a:r>
                <a:rPr lang="en-US" sz="4400" b="1" dirty="0">
                  <a:solidFill>
                    <a:srgbClr val="F18500"/>
                  </a:solidFill>
                  <a:latin typeface="Arial" panose="020B0604020202020204" pitchFamily="34" charset="0"/>
                  <a:cs typeface="Arial" panose="020B0604020202020204" pitchFamily="34" charset="0"/>
                </a:rPr>
                <a:t>19%</a:t>
              </a:r>
            </a:p>
          </p:txBody>
        </p:sp>
        <p:cxnSp>
          <p:nvCxnSpPr>
            <p:cNvPr id="62" name="Straight Connector 61">
              <a:extLst>
                <a:ext uri="{FF2B5EF4-FFF2-40B4-BE49-F238E27FC236}">
                  <a16:creationId xmlns="" xmlns:a16="http://schemas.microsoft.com/office/drawing/2014/main" id="{7499D1F6-6F64-E045-A629-F16A8AF17DEB}"/>
                </a:ext>
              </a:extLst>
            </p:cNvPr>
            <p:cNvCxnSpPr/>
            <p:nvPr/>
          </p:nvCxnSpPr>
          <p:spPr>
            <a:xfrm flipV="1">
              <a:off x="2114979" y="3256871"/>
              <a:ext cx="3407805" cy="10321"/>
            </a:xfrm>
            <a:prstGeom prst="line">
              <a:avLst/>
            </a:prstGeom>
            <a:ln w="28575">
              <a:solidFill>
                <a:srgbClr val="F185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dirty="0">
                  <a:solidFill>
                    <a:srgbClr val="F18500"/>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dirty="0">
                  <a:solidFill>
                    <a:srgbClr val="F18500"/>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grpSp>
        <p:nvGrpSpPr>
          <p:cNvPr id="64" name="Group 63">
            <a:extLst>
              <a:ext uri="{FF2B5EF4-FFF2-40B4-BE49-F238E27FC236}">
                <a16:creationId xmlns="" xmlns:a16="http://schemas.microsoft.com/office/drawing/2014/main" id="{D0557C50-0B31-9348-AF2A-301002B74889}"/>
              </a:ext>
            </a:extLst>
          </p:cNvPr>
          <p:cNvGrpSpPr/>
          <p:nvPr userDrawn="1"/>
        </p:nvGrpSpPr>
        <p:grpSpPr>
          <a:xfrm>
            <a:off x="4949634" y="2785639"/>
            <a:ext cx="2289366" cy="1349665"/>
            <a:chOff x="1985262" y="1786188"/>
            <a:chExt cx="3594613" cy="2579532"/>
          </a:xfrm>
        </p:grpSpPr>
        <p:sp>
          <p:nvSpPr>
            <p:cNvPr id="65" name="TextBox 64">
              <a:extLst>
                <a:ext uri="{FF2B5EF4-FFF2-40B4-BE49-F238E27FC236}">
                  <a16:creationId xmlns="" xmlns:a16="http://schemas.microsoft.com/office/drawing/2014/main" id="{B0759468-3783-DD45-AC2F-7E3842278B7D}"/>
                </a:ext>
              </a:extLst>
            </p:cNvPr>
            <p:cNvSpPr txBox="1"/>
            <p:nvPr/>
          </p:nvSpPr>
          <p:spPr>
            <a:xfrm>
              <a:off x="2401825" y="1786188"/>
              <a:ext cx="2677753" cy="1470585"/>
            </a:xfrm>
            <a:prstGeom prst="rect">
              <a:avLst/>
            </a:prstGeom>
            <a:noFill/>
          </p:spPr>
          <p:txBody>
            <a:bodyPr wrap="square" rtlCol="0">
              <a:spAutoFit/>
            </a:bodyPr>
            <a:lstStyle/>
            <a:p>
              <a:pPr algn="ctr"/>
              <a:r>
                <a:rPr lang="en-US" sz="4400" b="1" dirty="0">
                  <a:solidFill>
                    <a:srgbClr val="73B82B"/>
                  </a:solidFill>
                  <a:latin typeface="Arial" panose="020B0604020202020204" pitchFamily="34" charset="0"/>
                  <a:cs typeface="Arial" panose="020B0604020202020204" pitchFamily="34" charset="0"/>
                </a:rPr>
                <a:t>19%</a:t>
              </a:r>
            </a:p>
          </p:txBody>
        </p:sp>
        <p:cxnSp>
          <p:nvCxnSpPr>
            <p:cNvPr id="66" name="Straight Connector 65">
              <a:extLst>
                <a:ext uri="{FF2B5EF4-FFF2-40B4-BE49-F238E27FC236}">
                  <a16:creationId xmlns="" xmlns:a16="http://schemas.microsoft.com/office/drawing/2014/main" id="{7499D1F6-6F64-E045-A629-F16A8AF17DEB}"/>
                </a:ext>
              </a:extLst>
            </p:cNvPr>
            <p:cNvCxnSpPr/>
            <p:nvPr/>
          </p:nvCxnSpPr>
          <p:spPr>
            <a:xfrm flipV="1">
              <a:off x="2114979" y="3271937"/>
              <a:ext cx="3407805" cy="10321"/>
            </a:xfrm>
            <a:prstGeom prst="line">
              <a:avLst/>
            </a:prstGeom>
            <a:ln w="28575">
              <a:solidFill>
                <a:srgbClr val="73B82B"/>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 xmlns:a16="http://schemas.microsoft.com/office/drawing/2014/main" id="{49D3155A-02B7-9146-95B9-2D706BFA7810}"/>
                </a:ext>
              </a:extLst>
            </p:cNvPr>
            <p:cNvSpPr txBox="1"/>
            <p:nvPr/>
          </p:nvSpPr>
          <p:spPr>
            <a:xfrm>
              <a:off x="1985262" y="3500872"/>
              <a:ext cx="3594613" cy="864848"/>
            </a:xfrm>
            <a:prstGeom prst="rect">
              <a:avLst/>
            </a:prstGeom>
            <a:noFill/>
          </p:spPr>
          <p:txBody>
            <a:bodyPr wrap="square" rtlCol="0">
              <a:spAutoFit/>
            </a:bodyPr>
            <a:lstStyle/>
            <a:p>
              <a:pPr algn="ctr"/>
              <a:r>
                <a:rPr lang="en-US" sz="1400" dirty="0">
                  <a:solidFill>
                    <a:srgbClr val="73B82B"/>
                  </a:solidFill>
                  <a:latin typeface="Arial" panose="020B0604020202020204" pitchFamily="34" charset="0"/>
                  <a:ea typeface="Frutiger-Light" panose="02020603050405020304" pitchFamily="18" charset="77"/>
                  <a:cs typeface="Arial" panose="020B0604020202020204" pitchFamily="34" charset="0"/>
                </a:rPr>
                <a:t>Insert text Insert Text</a:t>
              </a:r>
            </a:p>
            <a:p>
              <a:pPr algn="ctr"/>
              <a:r>
                <a:rPr lang="en-US" sz="1400" dirty="0">
                  <a:solidFill>
                    <a:srgbClr val="73B82B"/>
                  </a:solidFill>
                  <a:latin typeface="Arial" panose="020B0604020202020204" pitchFamily="34" charset="0"/>
                  <a:ea typeface="Frutiger-Light" panose="02020603050405020304" pitchFamily="18" charset="77"/>
                  <a:cs typeface="Arial" panose="020B0604020202020204" pitchFamily="34" charset="0"/>
                </a:rPr>
                <a:t>Insert text Insert Text</a:t>
              </a:r>
            </a:p>
          </p:txBody>
        </p:sp>
      </p:grpSp>
      <p:sp>
        <p:nvSpPr>
          <p:cNvPr id="23" name="Content Placeholder 2"/>
          <p:cNvSpPr>
            <a:spLocks noGrp="1"/>
          </p:cNvSpPr>
          <p:nvPr>
            <p:ph sz="quarter" idx="10" hasCustomPrompt="1"/>
          </p:nvPr>
        </p:nvSpPr>
        <p:spPr>
          <a:xfrm>
            <a:off x="186596" y="211096"/>
            <a:ext cx="8672097" cy="1171575"/>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Tree>
    <p:extLst>
      <p:ext uri="{BB962C8B-B14F-4D97-AF65-F5344CB8AC3E}">
        <p14:creationId xmlns:p14="http://schemas.microsoft.com/office/powerpoint/2010/main" val="247687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slide 3">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4348A56A-D03E-7C4E-AE8E-F896E6A5A11B}"/>
              </a:ext>
            </a:extLst>
          </p:cNvPr>
          <p:cNvGraphicFramePr/>
          <p:nvPr userDrawn="1">
            <p:extLst>
              <p:ext uri="{D42A27DB-BD31-4B8C-83A1-F6EECF244321}">
                <p14:modId xmlns:p14="http://schemas.microsoft.com/office/powerpoint/2010/main" val="286463332"/>
              </p:ext>
            </p:extLst>
          </p:nvPr>
        </p:nvGraphicFramePr>
        <p:xfrm>
          <a:off x="2925649" y="1218723"/>
          <a:ext cx="4923808" cy="3149179"/>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5" name="Text Placeholder 2">
            <a:extLst>
              <a:ext uri="{FF2B5EF4-FFF2-40B4-BE49-F238E27FC236}">
                <a16:creationId xmlns="" xmlns:a16="http://schemas.microsoft.com/office/drawing/2014/main" id="{A91CD518-0B4F-4DDD-8245-74B5057E9664}"/>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2583801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slide 3">
    <p:spTree>
      <p:nvGrpSpPr>
        <p:cNvPr id="1" name=""/>
        <p:cNvGrpSpPr/>
        <p:nvPr/>
      </p:nvGrpSpPr>
      <p:grpSpPr>
        <a:xfrm>
          <a:off x="0" y="0"/>
          <a:ext cx="0" cy="0"/>
          <a:chOff x="0" y="0"/>
          <a:chExt cx="0" cy="0"/>
        </a:xfrm>
      </p:grpSpPr>
      <p:graphicFrame>
        <p:nvGraphicFramePr>
          <p:cNvPr id="5" name="Chart 4">
            <a:extLst>
              <a:ext uri="{FF2B5EF4-FFF2-40B4-BE49-F238E27FC236}">
                <a16:creationId xmlns="" xmlns:a16="http://schemas.microsoft.com/office/drawing/2014/main" id="{ADE844C2-66A4-7347-BB76-EF1AA2EFEA89}"/>
              </a:ext>
            </a:extLst>
          </p:cNvPr>
          <p:cNvGraphicFramePr/>
          <p:nvPr userDrawn="1">
            <p:extLst>
              <p:ext uri="{D42A27DB-BD31-4B8C-83A1-F6EECF244321}">
                <p14:modId xmlns:p14="http://schemas.microsoft.com/office/powerpoint/2010/main" val="1544693725"/>
              </p:ext>
            </p:extLst>
          </p:nvPr>
        </p:nvGraphicFramePr>
        <p:xfrm>
          <a:off x="3380198" y="1259540"/>
          <a:ext cx="5003514" cy="3295755"/>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6" name="Text Placeholder 2">
            <a:extLst>
              <a:ext uri="{FF2B5EF4-FFF2-40B4-BE49-F238E27FC236}">
                <a16:creationId xmlns="" xmlns:a16="http://schemas.microsoft.com/office/drawing/2014/main" id="{796BE319-1C15-41CC-A596-E46D2BF7CC74}"/>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2970813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slide 3">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F8E69A5-8A32-3B48-8662-8A79DC2E0921}"/>
              </a:ext>
            </a:extLst>
          </p:cNvPr>
          <p:cNvGraphicFramePr/>
          <p:nvPr userDrawn="1">
            <p:extLst>
              <p:ext uri="{D42A27DB-BD31-4B8C-83A1-F6EECF244321}">
                <p14:modId xmlns:p14="http://schemas.microsoft.com/office/powerpoint/2010/main" val="3268563056"/>
              </p:ext>
            </p:extLst>
          </p:nvPr>
        </p:nvGraphicFramePr>
        <p:xfrm>
          <a:off x="2586555" y="1209354"/>
          <a:ext cx="5804951" cy="3027488"/>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5" name="Text Placeholder 2">
            <a:extLst>
              <a:ext uri="{FF2B5EF4-FFF2-40B4-BE49-F238E27FC236}">
                <a16:creationId xmlns="" xmlns:a16="http://schemas.microsoft.com/office/drawing/2014/main" id="{020285F8-6946-46F6-9325-70AD32F1D6C8}"/>
              </a:ext>
            </a:extLst>
          </p:cNvPr>
          <p:cNvSpPr>
            <a:spLocks noGrp="1"/>
          </p:cNvSpPr>
          <p:nvPr>
            <p:ph type="body" sz="quarter" idx="13" hasCustomPrompt="1"/>
          </p:nvPr>
        </p:nvSpPr>
        <p:spPr>
          <a:xfrm>
            <a:off x="186597" y="1311275"/>
            <a:ext cx="229662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3314826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 slide 3">
    <p:spTree>
      <p:nvGrpSpPr>
        <p:cNvPr id="1" name=""/>
        <p:cNvGrpSpPr/>
        <p:nvPr/>
      </p:nvGrpSpPr>
      <p:grpSpPr>
        <a:xfrm>
          <a:off x="0" y="0"/>
          <a:ext cx="0" cy="0"/>
          <a:chOff x="0" y="0"/>
          <a:chExt cx="0" cy="0"/>
        </a:xfrm>
      </p:grpSpPr>
      <p:graphicFrame>
        <p:nvGraphicFramePr>
          <p:cNvPr id="5" name="Table 4">
            <a:extLst>
              <a:ext uri="{FF2B5EF4-FFF2-40B4-BE49-F238E27FC236}">
                <a16:creationId xmlns="" xmlns:a16="http://schemas.microsoft.com/office/drawing/2014/main" id="{3AFD6674-8208-4117-92B8-8BA50FAB180F}"/>
              </a:ext>
            </a:extLst>
          </p:cNvPr>
          <p:cNvGraphicFramePr>
            <a:graphicFrameLocks noGrp="1"/>
          </p:cNvGraphicFramePr>
          <p:nvPr userDrawn="1">
            <p:extLst>
              <p:ext uri="{D42A27DB-BD31-4B8C-83A1-F6EECF244321}">
                <p14:modId xmlns:p14="http://schemas.microsoft.com/office/powerpoint/2010/main" val="2266213361"/>
              </p:ext>
            </p:extLst>
          </p:nvPr>
        </p:nvGraphicFramePr>
        <p:xfrm>
          <a:off x="287338" y="1689652"/>
          <a:ext cx="7137192" cy="1106344"/>
        </p:xfrm>
        <a:graphic>
          <a:graphicData uri="http://schemas.openxmlformats.org/drawingml/2006/table">
            <a:tbl>
              <a:tblPr firstRow="1" bandRow="1">
                <a:tableStyleId>{5C22544A-7EE6-4342-B048-85BDC9FD1C3A}</a:tableStyleId>
              </a:tblPr>
              <a:tblGrid>
                <a:gridCol w="1189532">
                  <a:extLst>
                    <a:ext uri="{9D8B030D-6E8A-4147-A177-3AD203B41FA5}">
                      <a16:colId xmlns="" xmlns:a16="http://schemas.microsoft.com/office/drawing/2014/main" val="3822116847"/>
                    </a:ext>
                  </a:extLst>
                </a:gridCol>
                <a:gridCol w="1189532">
                  <a:extLst>
                    <a:ext uri="{9D8B030D-6E8A-4147-A177-3AD203B41FA5}">
                      <a16:colId xmlns="" xmlns:a16="http://schemas.microsoft.com/office/drawing/2014/main" val="1796008628"/>
                    </a:ext>
                  </a:extLst>
                </a:gridCol>
                <a:gridCol w="1189532">
                  <a:extLst>
                    <a:ext uri="{9D8B030D-6E8A-4147-A177-3AD203B41FA5}">
                      <a16:colId xmlns="" xmlns:a16="http://schemas.microsoft.com/office/drawing/2014/main" val="3879958063"/>
                    </a:ext>
                  </a:extLst>
                </a:gridCol>
                <a:gridCol w="1189532">
                  <a:extLst>
                    <a:ext uri="{9D8B030D-6E8A-4147-A177-3AD203B41FA5}">
                      <a16:colId xmlns="" xmlns:a16="http://schemas.microsoft.com/office/drawing/2014/main" val="3650332254"/>
                    </a:ext>
                  </a:extLst>
                </a:gridCol>
                <a:gridCol w="1189532">
                  <a:extLst>
                    <a:ext uri="{9D8B030D-6E8A-4147-A177-3AD203B41FA5}">
                      <a16:colId xmlns="" xmlns:a16="http://schemas.microsoft.com/office/drawing/2014/main" val="3035283889"/>
                    </a:ext>
                  </a:extLst>
                </a:gridCol>
                <a:gridCol w="1189532">
                  <a:extLst>
                    <a:ext uri="{9D8B030D-6E8A-4147-A177-3AD203B41FA5}">
                      <a16:colId xmlns="" xmlns:a16="http://schemas.microsoft.com/office/drawing/2014/main" val="2593290401"/>
                    </a:ext>
                  </a:extLst>
                </a:gridCol>
              </a:tblGrid>
              <a:tr h="276586">
                <a:tc>
                  <a:txBody>
                    <a:bodyPr/>
                    <a:lstStyle/>
                    <a:p>
                      <a:pPr algn="ctr"/>
                      <a:r>
                        <a:rPr lang="en-US" sz="800" b="0" i="0" dirty="0">
                          <a:latin typeface="+mj-lt"/>
                        </a:rPr>
                        <a:t>XXXXXXXXXXXXX</a:t>
                      </a: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a:t>
                      </a:r>
                      <a:endParaRPr lang="en-US" sz="800" dirty="0">
                        <a:latin typeface="+mj-lt"/>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ap="flat" cmpd="sng" algn="ctr">
                      <a:solidFill>
                        <a:schemeClr val="bg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rgbClr val="1C3D74"/>
                    </a:solidFill>
                  </a:tcPr>
                </a:tc>
                <a:extLst>
                  <a:ext uri="{0D108BD9-81ED-4DB2-BD59-A6C34878D82A}">
                    <a16:rowId xmlns="" xmlns:a16="http://schemas.microsoft.com/office/drawing/2014/main" val="1577180098"/>
                  </a:ext>
                </a:extLst>
              </a:tr>
              <a:tr h="276586">
                <a:tc>
                  <a:txBody>
                    <a:bodyPr/>
                    <a:lstStyle/>
                    <a:p>
                      <a:pPr algn="ct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 xmlns:a16="http://schemas.microsoft.com/office/drawing/2014/main" val="988255196"/>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001B71"/>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 xmlns:a16="http://schemas.microsoft.com/office/drawing/2014/main" val="3377887121"/>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001B71"/>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001B71"/>
                      </a:solidFill>
                      <a:prstDash val="solid"/>
                      <a:round/>
                      <a:headEnd type="none" w="med" len="med"/>
                      <a:tailEnd type="none" w="med" len="med"/>
                    </a:lnT>
                    <a:lnB w="12700" cap="flat" cmpd="sng" algn="ctr">
                      <a:solidFill>
                        <a:srgbClr val="001B7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tc>
                  <a:txBody>
                    <a:bodyPr/>
                    <a:lstStyle/>
                    <a:p>
                      <a:pPr algn="ct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1C3D74"/>
                      </a:solidFill>
                      <a:prstDash val="solid"/>
                      <a:round/>
                      <a:headEnd type="none" w="med" len="med"/>
                      <a:tailEnd type="none" w="med" len="med"/>
                    </a:lnL>
                    <a:lnR w="12700" cap="flat" cmpd="sng" algn="ctr">
                      <a:solidFill>
                        <a:srgbClr val="1C3D74"/>
                      </a:solidFill>
                      <a:prstDash val="solid"/>
                      <a:round/>
                      <a:headEnd type="none" w="med" len="med"/>
                      <a:tailEnd type="none" w="med" len="med"/>
                    </a:lnR>
                    <a:lnT w="12700" cap="flat" cmpd="sng" algn="ctr">
                      <a:solidFill>
                        <a:srgbClr val="1C3D74"/>
                      </a:solidFill>
                      <a:prstDash val="solid"/>
                      <a:round/>
                      <a:headEnd type="none" w="med" len="med"/>
                      <a:tailEnd type="none" w="med" len="med"/>
                    </a:lnT>
                    <a:lnB w="12700" cap="flat" cmpd="sng" algn="ctr">
                      <a:solidFill>
                        <a:srgbClr val="1C3D74"/>
                      </a:solidFill>
                      <a:prstDash val="solid"/>
                      <a:round/>
                      <a:headEnd type="none" w="med" len="med"/>
                      <a:tailEnd type="none" w="med" len="med"/>
                    </a:lnB>
                    <a:solidFill>
                      <a:schemeClr val="bg1"/>
                    </a:solidFill>
                  </a:tcPr>
                </a:tc>
                <a:extLst>
                  <a:ext uri="{0D108BD9-81ED-4DB2-BD59-A6C34878D82A}">
                    <a16:rowId xmlns="" xmlns:a16="http://schemas.microsoft.com/office/drawing/2014/main" val="2157991891"/>
                  </a:ext>
                </a:extLst>
              </a:tr>
            </a:tbl>
          </a:graphicData>
        </a:graphic>
      </p:graphicFrame>
      <p:graphicFrame>
        <p:nvGraphicFramePr>
          <p:cNvPr id="6" name="Table 5">
            <a:extLst>
              <a:ext uri="{FF2B5EF4-FFF2-40B4-BE49-F238E27FC236}">
                <a16:creationId xmlns="" xmlns:a16="http://schemas.microsoft.com/office/drawing/2014/main" id="{485AC98B-3184-4158-8DB1-FD0896BAEA5C}"/>
              </a:ext>
            </a:extLst>
          </p:cNvPr>
          <p:cNvGraphicFramePr>
            <a:graphicFrameLocks noGrp="1"/>
          </p:cNvGraphicFramePr>
          <p:nvPr userDrawn="1">
            <p:extLst>
              <p:ext uri="{D42A27DB-BD31-4B8C-83A1-F6EECF244321}">
                <p14:modId xmlns:p14="http://schemas.microsoft.com/office/powerpoint/2010/main" val="2248348035"/>
              </p:ext>
            </p:extLst>
          </p:nvPr>
        </p:nvGraphicFramePr>
        <p:xfrm>
          <a:off x="287338" y="3153802"/>
          <a:ext cx="7137192" cy="1106344"/>
        </p:xfrm>
        <a:graphic>
          <a:graphicData uri="http://schemas.openxmlformats.org/drawingml/2006/table">
            <a:tbl>
              <a:tblPr firstRow="1" bandRow="1">
                <a:tableStyleId>{5C22544A-7EE6-4342-B048-85BDC9FD1C3A}</a:tableStyleId>
              </a:tblPr>
              <a:tblGrid>
                <a:gridCol w="1189532">
                  <a:extLst>
                    <a:ext uri="{9D8B030D-6E8A-4147-A177-3AD203B41FA5}">
                      <a16:colId xmlns="" xmlns:a16="http://schemas.microsoft.com/office/drawing/2014/main" val="3822116847"/>
                    </a:ext>
                  </a:extLst>
                </a:gridCol>
                <a:gridCol w="1189532">
                  <a:extLst>
                    <a:ext uri="{9D8B030D-6E8A-4147-A177-3AD203B41FA5}">
                      <a16:colId xmlns="" xmlns:a16="http://schemas.microsoft.com/office/drawing/2014/main" val="1796008628"/>
                    </a:ext>
                  </a:extLst>
                </a:gridCol>
                <a:gridCol w="1189532">
                  <a:extLst>
                    <a:ext uri="{9D8B030D-6E8A-4147-A177-3AD203B41FA5}">
                      <a16:colId xmlns="" xmlns:a16="http://schemas.microsoft.com/office/drawing/2014/main" val="3879958063"/>
                    </a:ext>
                  </a:extLst>
                </a:gridCol>
                <a:gridCol w="1189532">
                  <a:extLst>
                    <a:ext uri="{9D8B030D-6E8A-4147-A177-3AD203B41FA5}">
                      <a16:colId xmlns="" xmlns:a16="http://schemas.microsoft.com/office/drawing/2014/main" val="3650332254"/>
                    </a:ext>
                  </a:extLst>
                </a:gridCol>
                <a:gridCol w="1189532">
                  <a:extLst>
                    <a:ext uri="{9D8B030D-6E8A-4147-A177-3AD203B41FA5}">
                      <a16:colId xmlns="" xmlns:a16="http://schemas.microsoft.com/office/drawing/2014/main" val="3035283889"/>
                    </a:ext>
                  </a:extLst>
                </a:gridCol>
                <a:gridCol w="1189532">
                  <a:extLst>
                    <a:ext uri="{9D8B030D-6E8A-4147-A177-3AD203B41FA5}">
                      <a16:colId xmlns="" xmlns:a16="http://schemas.microsoft.com/office/drawing/2014/main" val="2593290401"/>
                    </a:ext>
                  </a:extLst>
                </a:gridCol>
              </a:tblGrid>
              <a:tr h="276586">
                <a:tc>
                  <a:txBody>
                    <a:bodyPr/>
                    <a:lstStyle/>
                    <a:p>
                      <a:pPr algn="ctr"/>
                      <a:r>
                        <a:rPr lang="en-US" sz="800" b="0" i="0" dirty="0">
                          <a:latin typeface="+mj-lt"/>
                        </a:rPr>
                        <a:t>XXXXXXXXXXXXX</a:t>
                      </a:r>
                    </a:p>
                  </a:txBody>
                  <a:tcPr marL="32707" marR="32707" marT="49061" marB="49061" anchor="ctr">
                    <a:lnL w="12700" cap="flat" cmpd="sng" algn="ctr">
                      <a:solidFill>
                        <a:srgbClr val="2DB8C5"/>
                      </a:solidFill>
                      <a:prstDash val="solid"/>
                      <a:round/>
                      <a:headEnd type="none" w="med" len="med"/>
                      <a:tailEnd type="none" w="med" len="med"/>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a:t>
                      </a:r>
                      <a:endParaRPr lang="en-US" sz="800" dirty="0">
                        <a:latin typeface="+mj-lt"/>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mpd="sng">
                      <a:noFill/>
                    </a:lnL>
                    <a:lnR w="12700" cmpd="sng">
                      <a:noFill/>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j-lt"/>
                          <a:ea typeface="+mn-ea"/>
                          <a:cs typeface="+mn-cs"/>
                        </a:rPr>
                        <a:t>XXXXXXXXXXXXX</a:t>
                      </a:r>
                      <a:endParaRPr kumimoji="0" lang="en-US" sz="800" b="1" i="0" u="none" strike="noStrike" kern="1200" cap="none" spc="0" normalizeH="0" baseline="0" noProof="0" dirty="0">
                        <a:ln>
                          <a:noFill/>
                        </a:ln>
                        <a:solidFill>
                          <a:prstClr val="white"/>
                        </a:solidFill>
                        <a:effectLst/>
                        <a:uLnTx/>
                        <a:uFillTx/>
                        <a:latin typeface="+mj-lt"/>
                        <a:ea typeface="+mn-ea"/>
                        <a:cs typeface="+mn-cs"/>
                      </a:endParaRPr>
                    </a:p>
                  </a:txBody>
                  <a:tcPr marL="32707" marR="32707" marT="49061" marB="49061" anchor="ctr">
                    <a:lnL w="12700" cmpd="sng">
                      <a:noFill/>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rgbClr val="2DB8C5"/>
                    </a:solidFill>
                  </a:tcPr>
                </a:tc>
                <a:extLst>
                  <a:ext uri="{0D108BD9-81ED-4DB2-BD59-A6C34878D82A}">
                    <a16:rowId xmlns="" xmlns:a16="http://schemas.microsoft.com/office/drawing/2014/main" val="1577180098"/>
                  </a:ext>
                </a:extLst>
              </a:tr>
              <a:tr h="276586">
                <a:tc>
                  <a:txBody>
                    <a:bodyPr/>
                    <a:lstStyle/>
                    <a:p>
                      <a:pPr algn="ct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88255196"/>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377887121"/>
                  </a:ext>
                </a:extLst>
              </a:tr>
              <a:tr h="276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i="0" dirty="0" err="1">
                          <a:solidFill>
                            <a:schemeClr val="tx1"/>
                          </a:solidFill>
                          <a:latin typeface="+mj-lt"/>
                        </a:rPr>
                        <a:t>xxxxxxxxxx</a:t>
                      </a:r>
                      <a:endParaRPr lang="en-US" sz="800" b="0" i="0" dirty="0">
                        <a:solidFill>
                          <a:schemeClr val="tx1"/>
                        </a:solidFill>
                        <a:latin typeface="+mj-lt"/>
                      </a:endParaRPr>
                    </a:p>
                  </a:txBody>
                  <a:tcPr marL="32707" marR="32707" marT="49061" marB="49061" anchor="ctr">
                    <a:lnL w="12700" cap="flat" cmpd="sng" algn="ctr">
                      <a:solidFill>
                        <a:srgbClr val="2DB8C5"/>
                      </a:solidFill>
                      <a:prstDash val="solid"/>
                      <a:round/>
                      <a:headEnd type="none" w="med" len="med"/>
                      <a:tailEnd type="none" w="med" len="med"/>
                    </a:lnL>
                    <a:lnR w="12700" cap="flat" cmpd="sng" algn="ctr">
                      <a:solidFill>
                        <a:srgbClr val="2DB8C5"/>
                      </a:solidFill>
                      <a:prstDash val="solid"/>
                      <a:round/>
                      <a:headEnd type="none" w="med" len="med"/>
                      <a:tailEnd type="none" w="med" len="med"/>
                    </a:lnR>
                    <a:lnT w="12700" cap="flat" cmpd="sng" algn="ctr">
                      <a:solidFill>
                        <a:srgbClr val="2DB8C5"/>
                      </a:solidFill>
                      <a:prstDash val="solid"/>
                      <a:round/>
                      <a:headEnd type="none" w="med" len="med"/>
                      <a:tailEnd type="none" w="med" len="med"/>
                    </a:lnT>
                    <a:lnB w="12700" cap="flat" cmpd="sng" algn="ctr">
                      <a:solidFill>
                        <a:srgbClr val="2DB8C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57991891"/>
                  </a:ext>
                </a:extLst>
              </a:tr>
            </a:tbl>
          </a:graphicData>
        </a:graphic>
      </p:graphicFrame>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7" name="Text Placeholder 2">
            <a:extLst>
              <a:ext uri="{FF2B5EF4-FFF2-40B4-BE49-F238E27FC236}">
                <a16:creationId xmlns="" xmlns:a16="http://schemas.microsoft.com/office/drawing/2014/main" id="{3ABA65EC-BE67-47F1-855B-E0BFD2EA8CE3}"/>
              </a:ext>
            </a:extLst>
          </p:cNvPr>
          <p:cNvSpPr>
            <a:spLocks noGrp="1"/>
          </p:cNvSpPr>
          <p:nvPr>
            <p:ph type="body" sz="quarter" idx="13" hasCustomPrompt="1"/>
          </p:nvPr>
        </p:nvSpPr>
        <p:spPr>
          <a:xfrm>
            <a:off x="186596" y="1311275"/>
            <a:ext cx="867209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p:txBody>
      </p:sp>
    </p:spTree>
    <p:extLst>
      <p:ext uri="{BB962C8B-B14F-4D97-AF65-F5344CB8AC3E}">
        <p14:creationId xmlns:p14="http://schemas.microsoft.com/office/powerpoint/2010/main" val="3833570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6"/>
            <a:ext cx="8482004" cy="4593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44301"/>
            <a:ext cx="8272212" cy="273844"/>
          </a:xfrm>
        </p:spPr>
        <p:txBody>
          <a:bodyPr/>
          <a:lstStyle>
            <a:lvl1pPr>
              <a:defRPr sz="2000">
                <a:solidFill>
                  <a:schemeClr val="bg1"/>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lvl1pPr>
              <a:defRPr sz="1600"/>
            </a:lvl1pPr>
            <a:lvl2pPr>
              <a:defRPr sz="1600"/>
            </a:lvl2pPr>
            <a:lvl3pPr>
              <a:defRPr sz="16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18278C14-8540-A448-AE5B-D3DCD02346BA}" type="datetime1">
              <a:rPr lang="en-GB"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18725" y="4467103"/>
            <a:ext cx="789381" cy="273844"/>
          </a:xfrm>
        </p:spPr>
        <p:txBody>
          <a:bodyPr/>
          <a:lstStyle/>
          <a:p>
            <a:fld id="{201A8267-D903-8149-B498-26DD37304324}" type="slidenum">
              <a:rPr lang="en-US" smtClean="0"/>
              <a:t>‹#›</a:t>
            </a:fld>
            <a:endParaRPr lang="en-US"/>
          </a:p>
        </p:txBody>
      </p:sp>
    </p:spTree>
    <p:extLst>
      <p:ext uri="{BB962C8B-B14F-4D97-AF65-F5344CB8AC3E}">
        <p14:creationId xmlns:p14="http://schemas.microsoft.com/office/powerpoint/2010/main" val="2835127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0038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slide 3">
    <p:spTree>
      <p:nvGrpSpPr>
        <p:cNvPr id="1" name=""/>
        <p:cNvGrpSpPr/>
        <p:nvPr/>
      </p:nvGrpSpPr>
      <p:grpSpPr>
        <a:xfrm>
          <a:off x="0" y="0"/>
          <a:ext cx="0" cy="0"/>
          <a:chOff x="0" y="0"/>
          <a:chExt cx="0" cy="0"/>
        </a:xfrm>
      </p:grpSpPr>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7" name="Text Placeholder 2">
            <a:extLst>
              <a:ext uri="{FF2B5EF4-FFF2-40B4-BE49-F238E27FC236}">
                <a16:creationId xmlns="" xmlns:a16="http://schemas.microsoft.com/office/drawing/2014/main" id="{BF9F98BB-2095-434E-97D1-3636B7E7563C}"/>
              </a:ext>
            </a:extLst>
          </p:cNvPr>
          <p:cNvSpPr>
            <a:spLocks noGrp="1"/>
          </p:cNvSpPr>
          <p:nvPr>
            <p:ph type="body" sz="quarter" idx="13" hasCustomPrompt="1"/>
          </p:nvPr>
        </p:nvSpPr>
        <p:spPr>
          <a:xfrm>
            <a:off x="186596" y="1311275"/>
            <a:ext cx="4277455"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marL="0" indent="0">
              <a:buNone/>
            </a:pPr>
            <a:endParaRPr lang="en-US" dirty="0"/>
          </a:p>
        </p:txBody>
      </p:sp>
      <p:sp>
        <p:nvSpPr>
          <p:cNvPr id="9" name="Text Placeholder 2">
            <a:extLst>
              <a:ext uri="{FF2B5EF4-FFF2-40B4-BE49-F238E27FC236}">
                <a16:creationId xmlns="" xmlns:a16="http://schemas.microsoft.com/office/drawing/2014/main" id="{35C7A6F9-784D-428C-B9C4-650A70FFC077}"/>
              </a:ext>
            </a:extLst>
          </p:cNvPr>
          <p:cNvSpPr>
            <a:spLocks noGrp="1"/>
          </p:cNvSpPr>
          <p:nvPr>
            <p:ph type="body" sz="quarter" idx="14" hasCustomPrompt="1"/>
          </p:nvPr>
        </p:nvSpPr>
        <p:spPr>
          <a:xfrm>
            <a:off x="4580865" y="1311275"/>
            <a:ext cx="4277455"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p:txBody>
      </p:sp>
    </p:spTree>
    <p:extLst>
      <p:ext uri="{BB962C8B-B14F-4D97-AF65-F5344CB8AC3E}">
        <p14:creationId xmlns:p14="http://schemas.microsoft.com/office/powerpoint/2010/main" val="3102203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0" y="0"/>
            <a:ext cx="9144000" cy="8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119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6" name="Google Shape;36;p6"/>
          <p:cNvSpPr txBox="1">
            <a:spLocks noGrp="1"/>
          </p:cNvSpPr>
          <p:nvPr>
            <p:ph type="body" idx="1"/>
          </p:nvPr>
        </p:nvSpPr>
        <p:spPr>
          <a:xfrm>
            <a:off x="311700" y="1033050"/>
            <a:ext cx="8409000" cy="3808500"/>
          </a:xfrm>
          <a:prstGeom prst="rect">
            <a:avLst/>
          </a:prstGeom>
        </p:spPr>
        <p:txBody>
          <a:bodyPr spcFirstLastPara="1" wrap="square" lIns="91425" tIns="91425" rIns="91425" bIns="91425" anchor="t" anchorCtr="0">
            <a:noAutofit/>
          </a:bodyPr>
          <a:lstStyle>
            <a:lvl1pPr marL="457200" lvl="0" indent="-393700" rtl="0">
              <a:spcBef>
                <a:spcPts val="0"/>
              </a:spcBef>
              <a:spcAft>
                <a:spcPts val="0"/>
              </a:spcAft>
              <a:buSzPts val="2600"/>
              <a:buChar char="●"/>
              <a:defRPr sz="2600"/>
            </a:lvl1pPr>
            <a:lvl2pPr marL="914400" lvl="1" indent="-374650" rtl="0">
              <a:spcBef>
                <a:spcPts val="1600"/>
              </a:spcBef>
              <a:spcAft>
                <a:spcPts val="0"/>
              </a:spcAft>
              <a:buSzPts val="2300"/>
              <a:buChar char="○"/>
              <a:defRPr sz="2300"/>
            </a:lvl2pPr>
            <a:lvl3pPr marL="1371600" lvl="2" indent="-355600" rtl="0">
              <a:spcBef>
                <a:spcPts val="1600"/>
              </a:spcBef>
              <a:spcAft>
                <a:spcPts val="0"/>
              </a:spcAft>
              <a:buSzPts val="2000"/>
              <a:buChar char="■"/>
              <a:defRPr sz="2000"/>
            </a:lvl3pPr>
            <a:lvl4pPr marL="1828800" lvl="3" indent="-342900" rtl="0">
              <a:spcBef>
                <a:spcPts val="1600"/>
              </a:spcBef>
              <a:spcAft>
                <a:spcPts val="0"/>
              </a:spcAft>
              <a:buSzPts val="1800"/>
              <a:buChar char="●"/>
              <a:defRPr sz="1800"/>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2933298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456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 slide_Logo">
    <p:bg>
      <p:bgPr>
        <a:solidFill>
          <a:srgbClr val="1C3D7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0F016AB-50EC-D145-8FEE-4F74E8E3B1D6}"/>
              </a:ext>
            </a:extLst>
          </p:cNvPr>
          <p:cNvPicPr>
            <a:picLocks noChangeAspect="1"/>
          </p:cNvPicPr>
          <p:nvPr userDrawn="1"/>
        </p:nvPicPr>
        <p:blipFill>
          <a:blip r:embed="rId2"/>
          <a:stretch>
            <a:fillRect/>
          </a:stretch>
        </p:blipFill>
        <p:spPr>
          <a:xfrm>
            <a:off x="2126986" y="3228967"/>
            <a:ext cx="4335556" cy="1158812"/>
          </a:xfrm>
          <a:prstGeom prst="rect">
            <a:avLst/>
          </a:prstGeom>
        </p:spPr>
      </p:pic>
      <p:sp>
        <p:nvSpPr>
          <p:cNvPr id="2" name="TextBox 1">
            <a:extLst>
              <a:ext uri="{FF2B5EF4-FFF2-40B4-BE49-F238E27FC236}">
                <a16:creationId xmlns="" xmlns:a16="http://schemas.microsoft.com/office/drawing/2014/main" id="{AF811C00-D549-464E-ADFA-3C1836754071}"/>
              </a:ext>
            </a:extLst>
          </p:cNvPr>
          <p:cNvSpPr txBox="1"/>
          <p:nvPr userDrawn="1"/>
        </p:nvSpPr>
        <p:spPr>
          <a:xfrm>
            <a:off x="3282511" y="1820461"/>
            <a:ext cx="2770419" cy="646331"/>
          </a:xfrm>
          <a:prstGeom prst="rect">
            <a:avLst/>
          </a:prstGeom>
          <a:noFill/>
        </p:spPr>
        <p:txBody>
          <a:bodyPr wrap="square" rtlCol="0">
            <a:spAutoFit/>
          </a:bodyPr>
          <a:lstStyle/>
          <a:p>
            <a:pPr algn="l"/>
            <a:r>
              <a:rPr lang="en-GB" sz="3600" b="1"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26359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 slide_Logo">
    <p:bg>
      <p:bgPr>
        <a:solidFill>
          <a:srgbClr val="1C3D7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0F016AB-50EC-D145-8FEE-4F74E8E3B1D6}"/>
              </a:ext>
            </a:extLst>
          </p:cNvPr>
          <p:cNvPicPr>
            <a:picLocks noChangeAspect="1"/>
          </p:cNvPicPr>
          <p:nvPr userDrawn="1"/>
        </p:nvPicPr>
        <p:blipFill>
          <a:blip r:embed="rId2"/>
          <a:stretch>
            <a:fillRect/>
          </a:stretch>
        </p:blipFill>
        <p:spPr>
          <a:xfrm>
            <a:off x="2126986" y="1954745"/>
            <a:ext cx="4335556" cy="1158812"/>
          </a:xfrm>
          <a:prstGeom prst="rect">
            <a:avLst/>
          </a:prstGeom>
        </p:spPr>
      </p:pic>
    </p:spTree>
    <p:extLst>
      <p:ext uri="{BB962C8B-B14F-4D97-AF65-F5344CB8AC3E}">
        <p14:creationId xmlns:p14="http://schemas.microsoft.com/office/powerpoint/2010/main" val="429369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B6C74048-C75E-FD4A-A2F0-C36E16C2A344}"/>
              </a:ext>
            </a:extLst>
          </p:cNvPr>
          <p:cNvSpPr>
            <a:spLocks noGrp="1"/>
          </p:cNvSpPr>
          <p:nvPr>
            <p:ph type="pic" sz="quarter" idx="11" hasCustomPrompt="1"/>
          </p:nvPr>
        </p:nvSpPr>
        <p:spPr>
          <a:xfrm>
            <a:off x="4679950" y="1311276"/>
            <a:ext cx="4186238" cy="2791997"/>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9" name="Text Placeholder 8">
            <a:extLst>
              <a:ext uri="{FF2B5EF4-FFF2-40B4-BE49-F238E27FC236}">
                <a16:creationId xmlns="" xmlns:a16="http://schemas.microsoft.com/office/drawing/2014/main" id="{C8558A91-5849-F74E-9FFB-8BB3E3F86F0C}"/>
              </a:ext>
            </a:extLst>
          </p:cNvPr>
          <p:cNvSpPr>
            <a:spLocks noGrp="1"/>
          </p:cNvSpPr>
          <p:nvPr>
            <p:ph type="body" sz="quarter" idx="12" hasCustomPrompt="1"/>
          </p:nvPr>
        </p:nvSpPr>
        <p:spPr>
          <a:xfrm>
            <a:off x="4679950" y="4176072"/>
            <a:ext cx="4186238" cy="87954"/>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1"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7" name="Text Placeholder 2">
            <a:extLst>
              <a:ext uri="{FF2B5EF4-FFF2-40B4-BE49-F238E27FC236}">
                <a16:creationId xmlns="" xmlns:a16="http://schemas.microsoft.com/office/drawing/2014/main" id="{00C9E275-0734-425E-938B-16131D4657EE}"/>
              </a:ext>
            </a:extLst>
          </p:cNvPr>
          <p:cNvSpPr>
            <a:spLocks noGrp="1"/>
          </p:cNvSpPr>
          <p:nvPr>
            <p:ph type="body" sz="quarter" idx="13" hasCustomPrompt="1"/>
          </p:nvPr>
        </p:nvSpPr>
        <p:spPr>
          <a:xfrm>
            <a:off x="186596" y="1311275"/>
            <a:ext cx="438540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9082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2">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B6C74048-C75E-FD4A-A2F0-C36E16C2A344}"/>
              </a:ext>
            </a:extLst>
          </p:cNvPr>
          <p:cNvSpPr>
            <a:spLocks noGrp="1"/>
          </p:cNvSpPr>
          <p:nvPr>
            <p:ph type="pic" sz="quarter" idx="11" hasCustomPrompt="1"/>
          </p:nvPr>
        </p:nvSpPr>
        <p:spPr>
          <a:xfrm>
            <a:off x="6767512" y="1311276"/>
            <a:ext cx="2098675" cy="2773707"/>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3" name="Text Placeholder 8">
            <a:extLst>
              <a:ext uri="{FF2B5EF4-FFF2-40B4-BE49-F238E27FC236}">
                <a16:creationId xmlns="" xmlns:a16="http://schemas.microsoft.com/office/drawing/2014/main" id="{C8558A91-5849-F74E-9FFB-8BB3E3F86F0C}"/>
              </a:ext>
            </a:extLst>
          </p:cNvPr>
          <p:cNvSpPr>
            <a:spLocks noGrp="1"/>
          </p:cNvSpPr>
          <p:nvPr>
            <p:ph type="body" sz="quarter" idx="12" hasCustomPrompt="1"/>
          </p:nvPr>
        </p:nvSpPr>
        <p:spPr>
          <a:xfrm>
            <a:off x="6767512"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0"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3" name="Text Placeholder 2">
            <a:extLst>
              <a:ext uri="{FF2B5EF4-FFF2-40B4-BE49-F238E27FC236}">
                <a16:creationId xmlns="" xmlns:a16="http://schemas.microsoft.com/office/drawing/2014/main" id="{9602840F-CF0A-4B0C-876C-214741C51912}"/>
              </a:ext>
            </a:extLst>
          </p:cNvPr>
          <p:cNvSpPr>
            <a:spLocks noGrp="1"/>
          </p:cNvSpPr>
          <p:nvPr>
            <p:ph type="body" sz="quarter" idx="13" hasCustomPrompt="1"/>
          </p:nvPr>
        </p:nvSpPr>
        <p:spPr>
          <a:xfrm>
            <a:off x="186596" y="1311275"/>
            <a:ext cx="6447286"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1516180862"/>
      </p:ext>
    </p:extLst>
  </p:cSld>
  <p:clrMapOvr>
    <a:masterClrMapping/>
  </p:clrMapOvr>
  <p:extLst>
    <p:ext uri="{DCECCB84-F9BA-43D5-87BE-67443E8EF086}">
      <p15:sldGuideLst xmlns:p15="http://schemas.microsoft.com/office/powerpoint/2012/main">
        <p15:guide id="1" pos="419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3 ">
    <p:spTree>
      <p:nvGrpSpPr>
        <p:cNvPr id="1" name=""/>
        <p:cNvGrpSpPr/>
        <p:nvPr/>
      </p:nvGrpSpPr>
      <p:grpSpPr>
        <a:xfrm>
          <a:off x="0" y="0"/>
          <a:ext cx="0" cy="0"/>
          <a:chOff x="0" y="0"/>
          <a:chExt cx="0" cy="0"/>
        </a:xfrm>
      </p:grpSpPr>
      <p:sp>
        <p:nvSpPr>
          <p:cNvPr id="9" name="Picture Placeholder 5">
            <a:extLst>
              <a:ext uri="{FF2B5EF4-FFF2-40B4-BE49-F238E27FC236}">
                <a16:creationId xmlns="" xmlns:a16="http://schemas.microsoft.com/office/drawing/2014/main" id="{EBDDE399-7978-8146-B813-A0B3CFED1CCE}"/>
              </a:ext>
            </a:extLst>
          </p:cNvPr>
          <p:cNvSpPr>
            <a:spLocks noGrp="1"/>
          </p:cNvSpPr>
          <p:nvPr>
            <p:ph type="pic" sz="quarter" idx="14" hasCustomPrompt="1"/>
          </p:nvPr>
        </p:nvSpPr>
        <p:spPr>
          <a:xfrm>
            <a:off x="6767512"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1" name="Picture Placeholder 5">
            <a:extLst>
              <a:ext uri="{FF2B5EF4-FFF2-40B4-BE49-F238E27FC236}">
                <a16:creationId xmlns="" xmlns:a16="http://schemas.microsoft.com/office/drawing/2014/main" id="{6D51F31A-86D2-8C4F-A1A9-C88372B37B39}"/>
              </a:ext>
            </a:extLst>
          </p:cNvPr>
          <p:cNvSpPr>
            <a:spLocks noGrp="1"/>
          </p:cNvSpPr>
          <p:nvPr>
            <p:ph type="pic" sz="quarter" idx="16" hasCustomPrompt="1"/>
          </p:nvPr>
        </p:nvSpPr>
        <p:spPr>
          <a:xfrm>
            <a:off x="6767513" y="1311274"/>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7" name="Text Placeholder 8">
            <a:extLst>
              <a:ext uri="{FF2B5EF4-FFF2-40B4-BE49-F238E27FC236}">
                <a16:creationId xmlns="" xmlns:a16="http://schemas.microsoft.com/office/drawing/2014/main" id="{C8558A91-5849-F74E-9FFB-8BB3E3F86F0C}"/>
              </a:ext>
            </a:extLst>
          </p:cNvPr>
          <p:cNvSpPr>
            <a:spLocks noGrp="1"/>
          </p:cNvSpPr>
          <p:nvPr>
            <p:ph type="body" sz="quarter" idx="12" hasCustomPrompt="1"/>
          </p:nvPr>
        </p:nvSpPr>
        <p:spPr>
          <a:xfrm>
            <a:off x="6767511"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8" name="Text Placeholder 8">
            <a:extLst>
              <a:ext uri="{FF2B5EF4-FFF2-40B4-BE49-F238E27FC236}">
                <a16:creationId xmlns="" xmlns:a16="http://schemas.microsoft.com/office/drawing/2014/main" id="{C8558A91-5849-F74E-9FFB-8BB3E3F86F0C}"/>
              </a:ext>
            </a:extLst>
          </p:cNvPr>
          <p:cNvSpPr>
            <a:spLocks noGrp="1"/>
          </p:cNvSpPr>
          <p:nvPr>
            <p:ph type="body" sz="quarter" idx="17" hasCustomPrompt="1"/>
          </p:nvPr>
        </p:nvSpPr>
        <p:spPr>
          <a:xfrm>
            <a:off x="6767513"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3"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10" name="Text Placeholder 2">
            <a:extLst>
              <a:ext uri="{FF2B5EF4-FFF2-40B4-BE49-F238E27FC236}">
                <a16:creationId xmlns="" xmlns:a16="http://schemas.microsoft.com/office/drawing/2014/main" id="{739CEF63-09E5-47AB-B122-292E3DA7266B}"/>
              </a:ext>
            </a:extLst>
          </p:cNvPr>
          <p:cNvSpPr>
            <a:spLocks noGrp="1"/>
          </p:cNvSpPr>
          <p:nvPr>
            <p:ph type="body" sz="quarter" idx="13" hasCustomPrompt="1"/>
          </p:nvPr>
        </p:nvSpPr>
        <p:spPr>
          <a:xfrm>
            <a:off x="186596" y="1311275"/>
            <a:ext cx="6447286"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184004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4">
    <p:spTree>
      <p:nvGrpSpPr>
        <p:cNvPr id="1" name=""/>
        <p:cNvGrpSpPr/>
        <p:nvPr/>
      </p:nvGrpSpPr>
      <p:grpSpPr>
        <a:xfrm>
          <a:off x="0" y="0"/>
          <a:ext cx="0" cy="0"/>
          <a:chOff x="0" y="0"/>
          <a:chExt cx="0" cy="0"/>
        </a:xfrm>
      </p:grpSpPr>
      <p:sp>
        <p:nvSpPr>
          <p:cNvPr id="14" name="Picture Placeholder 5">
            <a:extLst>
              <a:ext uri="{FF2B5EF4-FFF2-40B4-BE49-F238E27FC236}">
                <a16:creationId xmlns="" xmlns:a16="http://schemas.microsoft.com/office/drawing/2014/main" id="{DE942392-5A1D-4B43-9FC3-CF83A59FC53E}"/>
              </a:ext>
            </a:extLst>
          </p:cNvPr>
          <p:cNvSpPr>
            <a:spLocks noGrp="1"/>
          </p:cNvSpPr>
          <p:nvPr>
            <p:ph type="pic" sz="quarter" idx="16" hasCustomPrompt="1"/>
          </p:nvPr>
        </p:nvSpPr>
        <p:spPr>
          <a:xfrm>
            <a:off x="6767513" y="1311275"/>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18" name="Picture Placeholder 5">
            <a:extLst>
              <a:ext uri="{FF2B5EF4-FFF2-40B4-BE49-F238E27FC236}">
                <a16:creationId xmlns="" xmlns:a16="http://schemas.microsoft.com/office/drawing/2014/main" id="{FA0FF9DD-FA38-C644-8804-531A719824B2}"/>
              </a:ext>
            </a:extLst>
          </p:cNvPr>
          <p:cNvSpPr>
            <a:spLocks noGrp="1"/>
          </p:cNvSpPr>
          <p:nvPr>
            <p:ph type="pic" sz="quarter" idx="20" hasCustomPrompt="1"/>
          </p:nvPr>
        </p:nvSpPr>
        <p:spPr>
          <a:xfrm>
            <a:off x="4572001" y="1322602"/>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4" name="Text Placeholder 8">
            <a:extLst>
              <a:ext uri="{FF2B5EF4-FFF2-40B4-BE49-F238E27FC236}">
                <a16:creationId xmlns="" xmlns:a16="http://schemas.microsoft.com/office/drawing/2014/main" id="{C8558A91-5849-F74E-9FFB-8BB3E3F86F0C}"/>
              </a:ext>
            </a:extLst>
          </p:cNvPr>
          <p:cNvSpPr>
            <a:spLocks noGrp="1"/>
          </p:cNvSpPr>
          <p:nvPr>
            <p:ph type="body" sz="quarter" idx="12" hasCustomPrompt="1"/>
          </p:nvPr>
        </p:nvSpPr>
        <p:spPr>
          <a:xfrm>
            <a:off x="6767511"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5" name="Text Placeholder 8">
            <a:extLst>
              <a:ext uri="{FF2B5EF4-FFF2-40B4-BE49-F238E27FC236}">
                <a16:creationId xmlns="" xmlns:a16="http://schemas.microsoft.com/office/drawing/2014/main" id="{C8558A91-5849-F74E-9FFB-8BB3E3F86F0C}"/>
              </a:ext>
            </a:extLst>
          </p:cNvPr>
          <p:cNvSpPr>
            <a:spLocks noGrp="1"/>
          </p:cNvSpPr>
          <p:nvPr>
            <p:ph type="body" sz="quarter" idx="17" hasCustomPrompt="1"/>
          </p:nvPr>
        </p:nvSpPr>
        <p:spPr>
          <a:xfrm>
            <a:off x="6767513"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6" name="Picture Placeholder 5">
            <a:extLst>
              <a:ext uri="{FF2B5EF4-FFF2-40B4-BE49-F238E27FC236}">
                <a16:creationId xmlns="" xmlns:a16="http://schemas.microsoft.com/office/drawing/2014/main" id="{EBDDE399-7978-8146-B813-A0B3CFED1CCE}"/>
              </a:ext>
            </a:extLst>
          </p:cNvPr>
          <p:cNvSpPr>
            <a:spLocks noGrp="1"/>
          </p:cNvSpPr>
          <p:nvPr>
            <p:ph type="pic" sz="quarter" idx="14" hasCustomPrompt="1"/>
          </p:nvPr>
        </p:nvSpPr>
        <p:spPr>
          <a:xfrm>
            <a:off x="6767512"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7" name="Picture Placeholder 5">
            <a:extLst>
              <a:ext uri="{FF2B5EF4-FFF2-40B4-BE49-F238E27FC236}">
                <a16:creationId xmlns=""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8" name="Text Placeholder 8">
            <a:extLst>
              <a:ext uri="{FF2B5EF4-FFF2-40B4-BE49-F238E27FC236}">
                <a16:creationId xmlns="" xmlns:a16="http://schemas.microsoft.com/office/drawing/2014/main" id="{C8558A91-5849-F74E-9FFB-8BB3E3F86F0C}"/>
              </a:ext>
            </a:extLst>
          </p:cNvPr>
          <p:cNvSpPr>
            <a:spLocks noGrp="1"/>
          </p:cNvSpPr>
          <p:nvPr>
            <p:ph type="body" sz="quarter" idx="22" hasCustomPrompt="1"/>
          </p:nvPr>
        </p:nvSpPr>
        <p:spPr>
          <a:xfrm>
            <a:off x="4571999"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9" name="Text Placeholder 8">
            <a:extLst>
              <a:ext uri="{FF2B5EF4-FFF2-40B4-BE49-F238E27FC236}">
                <a16:creationId xmlns=""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9"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12" name="Text Placeholder 2">
            <a:extLst>
              <a:ext uri="{FF2B5EF4-FFF2-40B4-BE49-F238E27FC236}">
                <a16:creationId xmlns="" xmlns:a16="http://schemas.microsoft.com/office/drawing/2014/main" id="{A5E523E2-4C7B-424A-8715-BA3BD5E8B973}"/>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1475935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5">
    <p:spTree>
      <p:nvGrpSpPr>
        <p:cNvPr id="1" name=""/>
        <p:cNvGrpSpPr/>
        <p:nvPr/>
      </p:nvGrpSpPr>
      <p:grpSpPr>
        <a:xfrm>
          <a:off x="0" y="0"/>
          <a:ext cx="0" cy="0"/>
          <a:chOff x="0" y="0"/>
          <a:chExt cx="0" cy="0"/>
        </a:xfrm>
      </p:grpSpPr>
      <p:sp>
        <p:nvSpPr>
          <p:cNvPr id="21" name="Picture Placeholder 5">
            <a:extLst>
              <a:ext uri="{FF2B5EF4-FFF2-40B4-BE49-F238E27FC236}">
                <a16:creationId xmlns="" xmlns:a16="http://schemas.microsoft.com/office/drawing/2014/main" id="{FA0FF9DD-FA38-C644-8804-531A719824B2}"/>
              </a:ext>
            </a:extLst>
          </p:cNvPr>
          <p:cNvSpPr>
            <a:spLocks noGrp="1"/>
          </p:cNvSpPr>
          <p:nvPr>
            <p:ph type="pic" sz="quarter" idx="20" hasCustomPrompt="1"/>
          </p:nvPr>
        </p:nvSpPr>
        <p:spPr>
          <a:xfrm>
            <a:off x="4572001" y="1322602"/>
            <a:ext cx="2098675"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2" name="Picture Placeholder 5">
            <a:extLst>
              <a:ext uri="{FF2B5EF4-FFF2-40B4-BE49-F238E27FC236}">
                <a16:creationId xmlns=""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3" name="Text Placeholder 8">
            <a:extLst>
              <a:ext uri="{FF2B5EF4-FFF2-40B4-BE49-F238E27FC236}">
                <a16:creationId xmlns="" xmlns:a16="http://schemas.microsoft.com/office/drawing/2014/main" id="{C8558A91-5849-F74E-9FFB-8BB3E3F86F0C}"/>
              </a:ext>
            </a:extLst>
          </p:cNvPr>
          <p:cNvSpPr>
            <a:spLocks noGrp="1"/>
          </p:cNvSpPr>
          <p:nvPr>
            <p:ph type="body" sz="quarter" idx="22" hasCustomPrompt="1"/>
          </p:nvPr>
        </p:nvSpPr>
        <p:spPr>
          <a:xfrm>
            <a:off x="4571999" y="2607606"/>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4" name="Text Placeholder 8">
            <a:extLst>
              <a:ext uri="{FF2B5EF4-FFF2-40B4-BE49-F238E27FC236}">
                <a16:creationId xmlns=""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33" name="Picture Placeholder 5">
            <a:extLst>
              <a:ext uri="{FF2B5EF4-FFF2-40B4-BE49-F238E27FC236}">
                <a16:creationId xmlns="" xmlns:a16="http://schemas.microsoft.com/office/drawing/2014/main" id="{FA0FF9DD-FA38-C644-8804-531A719824B2}"/>
              </a:ext>
            </a:extLst>
          </p:cNvPr>
          <p:cNvSpPr>
            <a:spLocks noGrp="1"/>
          </p:cNvSpPr>
          <p:nvPr>
            <p:ph type="pic" sz="quarter" idx="24" hasCustomPrompt="1"/>
          </p:nvPr>
        </p:nvSpPr>
        <p:spPr>
          <a:xfrm>
            <a:off x="6767513" y="1322601"/>
            <a:ext cx="2098675"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34"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6767512" y="417795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6"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10" name="Text Placeholder 2">
            <a:extLst>
              <a:ext uri="{FF2B5EF4-FFF2-40B4-BE49-F238E27FC236}">
                <a16:creationId xmlns="" xmlns:a16="http://schemas.microsoft.com/office/drawing/2014/main" id="{7216A11E-B4A5-4F26-9049-F166D72D6258}"/>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286992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text + image + caption 6">
    <p:spTree>
      <p:nvGrpSpPr>
        <p:cNvPr id="1" name=""/>
        <p:cNvGrpSpPr/>
        <p:nvPr/>
      </p:nvGrpSpPr>
      <p:grpSpPr>
        <a:xfrm>
          <a:off x="0" y="0"/>
          <a:ext cx="0" cy="0"/>
          <a:chOff x="0" y="0"/>
          <a:chExt cx="0" cy="0"/>
        </a:xfrm>
      </p:grpSpPr>
      <p:sp>
        <p:nvSpPr>
          <p:cNvPr id="21" name="Picture Placeholder 5">
            <a:extLst>
              <a:ext uri="{FF2B5EF4-FFF2-40B4-BE49-F238E27FC236}">
                <a16:creationId xmlns="" xmlns:a16="http://schemas.microsoft.com/office/drawing/2014/main" id="{FA0FF9DD-FA38-C644-8804-531A719824B2}"/>
              </a:ext>
            </a:extLst>
          </p:cNvPr>
          <p:cNvSpPr>
            <a:spLocks noGrp="1"/>
          </p:cNvSpPr>
          <p:nvPr>
            <p:ph type="pic" sz="quarter" idx="20" hasCustomPrompt="1"/>
          </p:nvPr>
        </p:nvSpPr>
        <p:spPr>
          <a:xfrm>
            <a:off x="4572001" y="1322602"/>
            <a:ext cx="4305300" cy="1242000"/>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2" name="Text Placeholder 8">
            <a:extLst>
              <a:ext uri="{FF2B5EF4-FFF2-40B4-BE49-F238E27FC236}">
                <a16:creationId xmlns="" xmlns:a16="http://schemas.microsoft.com/office/drawing/2014/main" id="{C8558A91-5849-F74E-9FFB-8BB3E3F86F0C}"/>
              </a:ext>
            </a:extLst>
          </p:cNvPr>
          <p:cNvSpPr>
            <a:spLocks noGrp="1"/>
          </p:cNvSpPr>
          <p:nvPr>
            <p:ph type="body" sz="quarter" idx="22" hasCustomPrompt="1"/>
          </p:nvPr>
        </p:nvSpPr>
        <p:spPr>
          <a:xfrm>
            <a:off x="4571999" y="2607606"/>
            <a:ext cx="4305302"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3" name="Picture Placeholder 5">
            <a:extLst>
              <a:ext uri="{FF2B5EF4-FFF2-40B4-BE49-F238E27FC236}">
                <a16:creationId xmlns="" xmlns:a16="http://schemas.microsoft.com/office/drawing/2014/main" id="{EBDDE399-7978-8146-B813-A0B3CFED1CCE}"/>
              </a:ext>
            </a:extLst>
          </p:cNvPr>
          <p:cNvSpPr>
            <a:spLocks noGrp="1"/>
          </p:cNvSpPr>
          <p:nvPr>
            <p:ph type="pic" sz="quarter" idx="21" hasCustomPrompt="1"/>
          </p:nvPr>
        </p:nvSpPr>
        <p:spPr>
          <a:xfrm>
            <a:off x="4572001" y="2874141"/>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4" name="Text Placeholder 8">
            <a:extLst>
              <a:ext uri="{FF2B5EF4-FFF2-40B4-BE49-F238E27FC236}">
                <a16:creationId xmlns="" xmlns:a16="http://schemas.microsoft.com/office/drawing/2014/main" id="{C8558A91-5849-F74E-9FFB-8BB3E3F86F0C}"/>
              </a:ext>
            </a:extLst>
          </p:cNvPr>
          <p:cNvSpPr>
            <a:spLocks noGrp="1"/>
          </p:cNvSpPr>
          <p:nvPr>
            <p:ph type="body" sz="quarter" idx="23" hasCustomPrompt="1"/>
          </p:nvPr>
        </p:nvSpPr>
        <p:spPr>
          <a:xfrm>
            <a:off x="4571999" y="4173000"/>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25" name="Picture Placeholder 5">
            <a:extLst>
              <a:ext uri="{FF2B5EF4-FFF2-40B4-BE49-F238E27FC236}">
                <a16:creationId xmlns="" xmlns:a16="http://schemas.microsoft.com/office/drawing/2014/main" id="{EBDDE399-7978-8146-B813-A0B3CFED1CCE}"/>
              </a:ext>
            </a:extLst>
          </p:cNvPr>
          <p:cNvSpPr>
            <a:spLocks noGrp="1"/>
          </p:cNvSpPr>
          <p:nvPr>
            <p:ph type="pic" sz="quarter" idx="24" hasCustomPrompt="1"/>
          </p:nvPr>
        </p:nvSpPr>
        <p:spPr>
          <a:xfrm>
            <a:off x="6778626" y="2877213"/>
            <a:ext cx="2098675" cy="1240762"/>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6"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6778624" y="4176072"/>
            <a:ext cx="2098676"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5"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10" name="Text Placeholder 2">
            <a:extLst>
              <a:ext uri="{FF2B5EF4-FFF2-40B4-BE49-F238E27FC236}">
                <a16:creationId xmlns="" xmlns:a16="http://schemas.microsoft.com/office/drawing/2014/main" id="{11A76B9A-C73D-41F4-848B-7B422BD2540C}"/>
              </a:ext>
            </a:extLst>
          </p:cNvPr>
          <p:cNvSpPr>
            <a:spLocks noGrp="1"/>
          </p:cNvSpPr>
          <p:nvPr>
            <p:ph type="body" sz="quarter" idx="13" hasCustomPrompt="1"/>
          </p:nvPr>
        </p:nvSpPr>
        <p:spPr>
          <a:xfrm>
            <a:off x="186597" y="1311275"/>
            <a:ext cx="4288564"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336850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2 column text + image + caption 1">
    <p:spTree>
      <p:nvGrpSpPr>
        <p:cNvPr id="1" name=""/>
        <p:cNvGrpSpPr/>
        <p:nvPr/>
      </p:nvGrpSpPr>
      <p:grpSpPr>
        <a:xfrm>
          <a:off x="0" y="0"/>
          <a:ext cx="0" cy="0"/>
          <a:chOff x="0" y="0"/>
          <a:chExt cx="0" cy="0"/>
        </a:xfrm>
      </p:grpSpPr>
      <p:sp>
        <p:nvSpPr>
          <p:cNvPr id="19" name="Picture Placeholder 5">
            <a:extLst>
              <a:ext uri="{FF2B5EF4-FFF2-40B4-BE49-F238E27FC236}">
                <a16:creationId xmlns="" xmlns:a16="http://schemas.microsoft.com/office/drawing/2014/main" id="{FA0FF9DD-FA38-C644-8804-531A719824B2}"/>
              </a:ext>
            </a:extLst>
          </p:cNvPr>
          <p:cNvSpPr>
            <a:spLocks noGrp="1"/>
          </p:cNvSpPr>
          <p:nvPr>
            <p:ph type="pic" sz="quarter" idx="24" hasCustomPrompt="1"/>
          </p:nvPr>
        </p:nvSpPr>
        <p:spPr>
          <a:xfrm>
            <a:off x="6102847" y="1322601"/>
            <a:ext cx="2763341" cy="2792301"/>
          </a:xfrm>
          <a:prstGeom prst="rect">
            <a:avLst/>
          </a:prstGeom>
          <a:solidFill>
            <a:schemeClr val="bg1">
              <a:lumMod val="85000"/>
            </a:schemeClr>
          </a:solidFill>
        </p:spPr>
        <p:txBody>
          <a:bodyPr anchor="ctr"/>
          <a:lstStyle>
            <a:lvl1pPr marL="0" indent="0" algn="ctr">
              <a:buNone/>
              <a:defRPr sz="1600" b="0" i="0">
                <a:solidFill>
                  <a:schemeClr val="tx2"/>
                </a:solidFill>
                <a:latin typeface="4 Text" pitchFamily="2" charset="77"/>
              </a:defRPr>
            </a:lvl1pPr>
          </a:lstStyle>
          <a:p>
            <a:r>
              <a:rPr lang="en-US" dirty="0"/>
              <a:t>Drag and drop image</a:t>
            </a:r>
          </a:p>
        </p:txBody>
      </p:sp>
      <p:sp>
        <p:nvSpPr>
          <p:cNvPr id="20" name="Text Placeholder 8">
            <a:extLst>
              <a:ext uri="{FF2B5EF4-FFF2-40B4-BE49-F238E27FC236}">
                <a16:creationId xmlns="" xmlns:a16="http://schemas.microsoft.com/office/drawing/2014/main" id="{C8558A91-5849-F74E-9FFB-8BB3E3F86F0C}"/>
              </a:ext>
            </a:extLst>
          </p:cNvPr>
          <p:cNvSpPr>
            <a:spLocks noGrp="1"/>
          </p:cNvSpPr>
          <p:nvPr>
            <p:ph type="body" sz="quarter" idx="25" hasCustomPrompt="1"/>
          </p:nvPr>
        </p:nvSpPr>
        <p:spPr>
          <a:xfrm>
            <a:off x="6102847" y="4177950"/>
            <a:ext cx="2763341" cy="87953"/>
          </a:xfrm>
          <a:prstGeom prst="rect">
            <a:avLst/>
          </a:prstGeom>
        </p:spPr>
        <p:txBody>
          <a:bodyPr lIns="0" tIns="0" rIns="0" bIns="0"/>
          <a:lstStyle>
            <a:lvl1pPr marL="0" indent="0">
              <a:buNone/>
              <a:defRPr sz="1000" b="0" i="0">
                <a:solidFill>
                  <a:schemeClr val="tx2"/>
                </a:solidFill>
                <a:latin typeface="Arial" panose="020B0604020202020204" pitchFamily="34" charset="0"/>
                <a:cs typeface="Arial" panose="020B0604020202020204" pitchFamily="34" charset="0"/>
              </a:defRPr>
            </a:lvl1pPr>
            <a:lvl2pPr marL="342900" indent="0">
              <a:buNone/>
              <a:defRPr sz="1000">
                <a:solidFill>
                  <a:schemeClr val="accent5"/>
                </a:solidFill>
                <a:latin typeface="Channel 4 Chadwick" pitchFamily="2" charset="77"/>
              </a:defRPr>
            </a:lvl2pPr>
            <a:lvl3pPr marL="685800" indent="0">
              <a:buNone/>
              <a:defRPr sz="1000">
                <a:solidFill>
                  <a:schemeClr val="accent5"/>
                </a:solidFill>
                <a:latin typeface="Channel 4 Chadwick" pitchFamily="2" charset="77"/>
              </a:defRPr>
            </a:lvl3pPr>
            <a:lvl4pPr marL="1028700" indent="0">
              <a:buNone/>
              <a:defRPr sz="1000">
                <a:solidFill>
                  <a:schemeClr val="accent5"/>
                </a:solidFill>
                <a:latin typeface="Channel 4 Chadwick" pitchFamily="2" charset="77"/>
              </a:defRPr>
            </a:lvl4pPr>
            <a:lvl5pPr marL="1371600" indent="0">
              <a:buNone/>
              <a:defRPr sz="1000">
                <a:solidFill>
                  <a:schemeClr val="accent5"/>
                </a:solidFill>
                <a:latin typeface="Channel 4 Chadwick" pitchFamily="2" charset="77"/>
              </a:defRPr>
            </a:lvl5pPr>
          </a:lstStyle>
          <a:p>
            <a:pPr lvl="0"/>
            <a:r>
              <a:rPr lang="en-US" dirty="0"/>
              <a:t>Click to edit caption: Arial Regular 10pt</a:t>
            </a:r>
          </a:p>
        </p:txBody>
      </p:sp>
      <p:sp>
        <p:nvSpPr>
          <p:cNvPr id="11" name="Content Placeholder 2"/>
          <p:cNvSpPr>
            <a:spLocks noGrp="1"/>
          </p:cNvSpPr>
          <p:nvPr>
            <p:ph sz="quarter" idx="10" hasCustomPrompt="1"/>
          </p:nvPr>
        </p:nvSpPr>
        <p:spPr>
          <a:xfrm>
            <a:off x="186596" y="262396"/>
            <a:ext cx="8672097" cy="1036377"/>
          </a:xfrm>
          <a:prstGeom prst="rect">
            <a:avLst/>
          </a:prstGeom>
        </p:spPr>
        <p:txBody>
          <a:bodyPr/>
          <a:lstStyle>
            <a:lvl1pPr marL="0" indent="0">
              <a:buNone/>
              <a:defRPr sz="2500" b="1">
                <a:solidFill>
                  <a:srgbClr val="1C3D74"/>
                </a:solidFill>
                <a:latin typeface="Arial" panose="020B0604020202020204" pitchFamily="34" charset="0"/>
                <a:cs typeface="Arial" panose="020B0604020202020204" pitchFamily="34" charset="0"/>
              </a:defRPr>
            </a:lvl1pPr>
          </a:lstStyle>
          <a:p>
            <a:r>
              <a:rPr lang="en-US" dirty="0"/>
              <a:t>Click to edit slide title (up to 2 lines) – </a:t>
            </a:r>
            <a:br>
              <a:rPr lang="en-US" dirty="0"/>
            </a:br>
            <a:r>
              <a:rPr lang="en-US" dirty="0"/>
              <a:t>Arial Bold 25pt title</a:t>
            </a:r>
          </a:p>
        </p:txBody>
      </p:sp>
      <p:sp>
        <p:nvSpPr>
          <p:cNvPr id="9" name="Text Placeholder 2">
            <a:extLst>
              <a:ext uri="{FF2B5EF4-FFF2-40B4-BE49-F238E27FC236}">
                <a16:creationId xmlns="" xmlns:a16="http://schemas.microsoft.com/office/drawing/2014/main" id="{6B742EC7-0905-4619-9932-945C15BD9FB8}"/>
              </a:ext>
            </a:extLst>
          </p:cNvPr>
          <p:cNvSpPr>
            <a:spLocks noGrp="1"/>
          </p:cNvSpPr>
          <p:nvPr>
            <p:ph type="body" sz="quarter" idx="26" hasCustomPrompt="1"/>
          </p:nvPr>
        </p:nvSpPr>
        <p:spPr>
          <a:xfrm>
            <a:off x="3144721" y="1311275"/>
            <a:ext cx="285455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marL="457200" indent="0">
              <a:buFont typeface="Arial" panose="020B0604020202020204" pitchFamily="34" charset="0"/>
              <a:buNone/>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p:txBody>
      </p:sp>
      <p:sp>
        <p:nvSpPr>
          <p:cNvPr id="8" name="Text Placeholder 2">
            <a:extLst>
              <a:ext uri="{FF2B5EF4-FFF2-40B4-BE49-F238E27FC236}">
                <a16:creationId xmlns="" xmlns:a16="http://schemas.microsoft.com/office/drawing/2014/main" id="{E839734A-FE59-489D-8235-3CE5E3DE21EF}"/>
              </a:ext>
            </a:extLst>
          </p:cNvPr>
          <p:cNvSpPr>
            <a:spLocks noGrp="1"/>
          </p:cNvSpPr>
          <p:nvPr>
            <p:ph type="body" sz="quarter" idx="27" hasCustomPrompt="1"/>
          </p:nvPr>
        </p:nvSpPr>
        <p:spPr>
          <a:xfrm>
            <a:off x="186595" y="1311275"/>
            <a:ext cx="2854557" cy="2952750"/>
          </a:xfrm>
          <a:prstGeom prst="rect">
            <a:avLst/>
          </a:prstGeom>
        </p:spPr>
        <p:txBody>
          <a:bodyPr/>
          <a:lstStyle>
            <a:lvl1pPr marL="285750" indent="-285750">
              <a:buFont typeface="Arial" panose="020B0604020202020204" pitchFamily="34" charset="0"/>
              <a:buChar char="•"/>
              <a:defRPr sz="1400">
                <a:solidFill>
                  <a:srgbClr val="1C3D74"/>
                </a:solidFill>
                <a:latin typeface="+mj-lt"/>
              </a:defRPr>
            </a:lvl1pPr>
            <a:lvl2pPr>
              <a:buFont typeface="Arial" panose="020B0604020202020204" pitchFamily="34" charset="0"/>
              <a:buChar char="-"/>
              <a:defRPr sz="1400">
                <a:solidFill>
                  <a:srgbClr val="1C3D74"/>
                </a:solidFill>
                <a:latin typeface="+mj-lt"/>
              </a:defRPr>
            </a:lvl2pPr>
            <a:lvl3pPr>
              <a:defRPr>
                <a:solidFill>
                  <a:srgbClr val="1C3D74"/>
                </a:solidFill>
                <a:latin typeface="+mj-lt"/>
              </a:defRPr>
            </a:lvl3pPr>
            <a:lvl4pPr>
              <a:defRPr>
                <a:solidFill>
                  <a:srgbClr val="1C3D74"/>
                </a:solidFill>
                <a:latin typeface="+mj-lt"/>
              </a:defRPr>
            </a:lvl4pPr>
            <a:lvl5pPr>
              <a:defRPr>
                <a:solidFill>
                  <a:srgbClr val="1C3D74"/>
                </a:solidFill>
                <a:latin typeface="+mj-lt"/>
              </a:defRPr>
            </a:lvl5pPr>
          </a:lstStyle>
          <a:p>
            <a:pPr marL="0" indent="0">
              <a:buNone/>
            </a:pPr>
            <a:r>
              <a:rPr lang="en-US" dirty="0"/>
              <a:t>Click to edit Master title style – Arial Regular 14pt</a:t>
            </a:r>
          </a:p>
          <a:p>
            <a:r>
              <a:rPr lang="en-US" dirty="0"/>
              <a:t>Bullet points</a:t>
            </a:r>
          </a:p>
          <a:p>
            <a:pPr>
              <a:defRPr/>
            </a:pPr>
            <a:r>
              <a:rPr lang="en-US" dirty="0"/>
              <a:t>Bullet points</a:t>
            </a:r>
          </a:p>
          <a:p>
            <a:pPr>
              <a:defRPr/>
            </a:pPr>
            <a:r>
              <a:rPr lang="en-US" dirty="0"/>
              <a:t>Bullet points</a:t>
            </a:r>
          </a:p>
          <a:p>
            <a:pPr lvl="1">
              <a:buFont typeface="Arial" panose="020B0604020202020204" pitchFamily="34" charset="0"/>
              <a:buChar char="-"/>
              <a:defRPr/>
            </a:pPr>
            <a:r>
              <a:rPr lang="en-US" sz="1400" dirty="0">
                <a:solidFill>
                  <a:srgbClr val="1C3D74"/>
                </a:solidFill>
                <a:latin typeface="Arial" panose="020B0604020202020204" pitchFamily="34" charset="0"/>
                <a:cs typeface="Arial" panose="020B0604020202020204" pitchFamily="34" charset="0"/>
              </a:rPr>
              <a:t>Sub-bullet point</a:t>
            </a:r>
          </a:p>
          <a:p>
            <a:pPr>
              <a:defRPr/>
            </a:pPr>
            <a:endParaRPr lang="en-US" dirty="0"/>
          </a:p>
        </p:txBody>
      </p:sp>
    </p:spTree>
    <p:extLst>
      <p:ext uri="{BB962C8B-B14F-4D97-AF65-F5344CB8AC3E}">
        <p14:creationId xmlns:p14="http://schemas.microsoft.com/office/powerpoint/2010/main" val="337171970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jp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23B30F1-BEAB-1D48-98D9-E0838B9BE62A}"/>
              </a:ext>
            </a:extLst>
          </p:cNvPr>
          <p:cNvPicPr>
            <a:picLocks noChangeAspect="1"/>
          </p:cNvPicPr>
          <p:nvPr userDrawn="1"/>
        </p:nvPicPr>
        <p:blipFill rotWithShape="1">
          <a:blip r:embed="rId23"/>
          <a:srcRect t="86937"/>
          <a:stretch/>
        </p:blipFill>
        <p:spPr>
          <a:xfrm>
            <a:off x="0" y="4471626"/>
            <a:ext cx="9144000" cy="671874"/>
          </a:xfrm>
          <a:prstGeom prst="rect">
            <a:avLst/>
          </a:prstGeom>
        </p:spPr>
      </p:pic>
      <p:pic>
        <p:nvPicPr>
          <p:cNvPr id="10" name="Picture 9">
            <a:extLst>
              <a:ext uri="{FF2B5EF4-FFF2-40B4-BE49-F238E27FC236}">
                <a16:creationId xmlns="" xmlns:a16="http://schemas.microsoft.com/office/drawing/2014/main" id="{F674CA67-DD21-8043-AD24-58925882A109}"/>
              </a:ext>
            </a:extLst>
          </p:cNvPr>
          <p:cNvPicPr>
            <a:picLocks noChangeAspect="1"/>
          </p:cNvPicPr>
          <p:nvPr userDrawn="1"/>
        </p:nvPicPr>
        <p:blipFill>
          <a:blip r:embed="rId24">
            <a:alphaModFix/>
          </a:blip>
          <a:stretch>
            <a:fillRect/>
          </a:stretch>
        </p:blipFill>
        <p:spPr>
          <a:xfrm>
            <a:off x="298188" y="4539884"/>
            <a:ext cx="1760102" cy="470442"/>
          </a:xfrm>
          <a:prstGeom prst="rect">
            <a:avLst/>
          </a:prstGeom>
        </p:spPr>
      </p:pic>
      <p:sp>
        <p:nvSpPr>
          <p:cNvPr id="13" name="TextBox 12">
            <a:extLst>
              <a:ext uri="{FF2B5EF4-FFF2-40B4-BE49-F238E27FC236}">
                <a16:creationId xmlns="" xmlns:a16="http://schemas.microsoft.com/office/drawing/2014/main" id="{5EFACAD1-D0A6-9749-A5C6-07C38D8E6F7D}"/>
              </a:ext>
            </a:extLst>
          </p:cNvPr>
          <p:cNvSpPr txBox="1"/>
          <p:nvPr userDrawn="1"/>
        </p:nvSpPr>
        <p:spPr>
          <a:xfrm>
            <a:off x="7926850" y="4846638"/>
            <a:ext cx="939338" cy="138499"/>
          </a:xfrm>
          <a:prstGeom prst="rect">
            <a:avLst/>
          </a:prstGeom>
          <a:noFill/>
        </p:spPr>
        <p:txBody>
          <a:bodyPr wrap="square" lIns="0" tIns="0" rIns="0" bIns="0" rtlCol="0">
            <a:spAutoFit/>
          </a:bodyPr>
          <a:lstStyle/>
          <a:p>
            <a:pPr algn="r"/>
            <a:fld id="{A98891B2-5225-5C40-A770-7C3A43B5E5B1}"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695733"/>
      </p:ext>
    </p:extLst>
  </p:cSld>
  <p:clrMap bg1="lt1" tx1="dk1" bg2="lt2" tx2="dk2" accent1="accent1" accent2="accent2" accent3="accent3" accent4="accent4" accent5="accent5" accent6="accent6" hlink="hlink" folHlink="folHlink"/>
  <p:sldLayoutIdLst>
    <p:sldLayoutId id="2147483885"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90" r:id="rId18"/>
    <p:sldLayoutId id="2147483892" r:id="rId19"/>
    <p:sldLayoutId id="2147483893" r:id="rId20"/>
    <p:sldLayoutId id="214748389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86">
          <p15:clr>
            <a:srgbClr val="F26B43"/>
          </p15:clr>
        </p15:guide>
        <p15:guide id="2" pos="1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66171"/>
      </p:ext>
    </p:extLst>
  </p:cSld>
  <p:clrMap bg1="lt1" tx1="dk1" bg2="lt2" tx2="dk2" accent1="accent1" accent2="accent2" accent3="accent3" accent4="accent4" accent5="accent5" accent6="accent6" hlink="hlink" folHlink="folHlink"/>
  <p:sldLayoutIdLst>
    <p:sldLayoutId id="2147483844" r:id="rId1"/>
    <p:sldLayoutId id="21474838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5.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hyperlink" Target="http://neuralnetworksanddeeplearning.com/chap2.html" TargetMode="External"/><Relationship Id="rId4" Type="http://schemas.openxmlformats.org/officeDocument/2006/relationships/hyperlink" Target="https://karpathy.medium.com/yes-you-should-understand-backprop-e2f06eab496b" TargetMode="External"/><Relationship Id="rId5" Type="http://schemas.openxmlformats.org/officeDocument/2006/relationships/hyperlink" Target="https://www.youtube.com/watch?v=yLYHDSv-288" TargetMode="External"/><Relationship Id="rId6" Type="http://schemas.openxmlformats.org/officeDocument/2006/relationships/hyperlink" Target="http://www.iro.umontreal.ca/~vincentp/ift3395/lectures/backprop_old.pdf" TargetMode="External"/><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57.png"/><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1.png"/><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trends.google.com/trends/" TargetMode="External"/><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hyperlink" Target="http://www.wildml.com/2015/11/understanding-convolutional-neural-networks-for-nlp/" TargetMode="External"/><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hyperlink" Target="http://www.wildml.com/2015/11/understanding-convolutional-neural-networks-for-nlp/" TargetMode="External"/><Relationship Id="rId7" Type="http://schemas.openxmlformats.org/officeDocument/2006/relationships/image" Target="../media/image68.png"/><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9.jpg"/><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imon Dixon…"/>
          <p:cNvSpPr txBox="1">
            <a:spLocks noGrp="1"/>
          </p:cNvSpPr>
          <p:nvPr>
            <p:ph sz="quarter" idx="10"/>
          </p:nvPr>
        </p:nvSpPr>
        <p:spPr>
          <a:xfrm>
            <a:off x="186596" y="2575902"/>
            <a:ext cx="8422831" cy="1688123"/>
          </a:xfrm>
          <a:prstGeom prst="rect">
            <a:avLst/>
          </a:prstGeom>
        </p:spPr>
        <p:txBody>
          <a:bodyPr>
            <a:noAutofit/>
          </a:bodyPr>
          <a:lstStyle/>
          <a:p>
            <a:r>
              <a:rPr lang="en-GB" sz="1600" dirty="0"/>
              <a:t>Julia </a:t>
            </a:r>
            <a:r>
              <a:rPr lang="en-GB" sz="1600" dirty="0" err="1"/>
              <a:t>Ive</a:t>
            </a:r>
            <a:endParaRPr lang="en-GB" sz="1600" dirty="0"/>
          </a:p>
          <a:p>
            <a:r>
              <a:rPr lang="en-GB" sz="1600" dirty="0"/>
              <a:t>Queen Mary University of London</a:t>
            </a:r>
          </a:p>
          <a:p>
            <a:r>
              <a:rPr lang="en-GB" sz="1600" dirty="0"/>
              <a:t>thanks to Joshua Reiss, Simon Dixon, Boris </a:t>
            </a:r>
            <a:r>
              <a:rPr lang="en-GB" sz="1600" dirty="0" err="1"/>
              <a:t>Mailhé</a:t>
            </a:r>
            <a:r>
              <a:rPr lang="en-GB" sz="1600" dirty="0"/>
              <a:t> and Alan </a:t>
            </a:r>
            <a:r>
              <a:rPr lang="en-GB" sz="1600" dirty="0" err="1"/>
              <a:t>Neymark</a:t>
            </a:r>
            <a:endParaRPr lang="en-GB" sz="1600" dirty="0"/>
          </a:p>
          <a:p>
            <a:r>
              <a:rPr sz="1600" dirty="0"/>
              <a:t>School of Electronic Engineering and Computer Science</a:t>
            </a:r>
          </a:p>
          <a:p>
            <a:r>
              <a:rPr sz="1600" dirty="0"/>
              <a:t>Queen Mary University of London</a:t>
            </a:r>
          </a:p>
        </p:txBody>
      </p:sp>
      <p:sp>
        <p:nvSpPr>
          <p:cNvPr id="36" name="Intelligent Agents"/>
          <p:cNvSpPr txBox="1">
            <a:spLocks noGrp="1"/>
          </p:cNvSpPr>
          <p:nvPr>
            <p:ph type="ctrTitle" idx="4294967295"/>
          </p:nvPr>
        </p:nvSpPr>
        <p:spPr>
          <a:xfrm>
            <a:off x="186596" y="636587"/>
            <a:ext cx="8243888" cy="1106488"/>
          </a:xfrm>
          <a:prstGeom prst="rect">
            <a:avLst/>
          </a:prstGeom>
        </p:spPr>
        <p:txBody>
          <a:bodyPr/>
          <a:lstStyle/>
          <a:p>
            <a:pPr>
              <a:defRPr>
                <a:effectLst/>
              </a:defRPr>
            </a:pPr>
            <a:r>
              <a:rPr lang="en-US" altLang="en-US" dirty="0"/>
              <a:t>Artificial Neural Networks</a:t>
            </a:r>
            <a:endParaRPr dirty="0"/>
          </a:p>
        </p:txBody>
      </p:sp>
    </p:spTree>
    <p:extLst>
      <p:ext uri="{BB962C8B-B14F-4D97-AF65-F5344CB8AC3E}">
        <p14:creationId xmlns:p14="http://schemas.microsoft.com/office/powerpoint/2010/main" val="3750490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implest architecture: a perceptron"/>
          <p:cNvSpPr txBox="1">
            <a:spLocks noGrp="1"/>
          </p:cNvSpPr>
          <p:nvPr>
            <p:ph type="title"/>
          </p:nvPr>
        </p:nvSpPr>
        <p:spPr>
          <a:prstGeom prst="rect">
            <a:avLst/>
          </a:prstGeom>
        </p:spPr>
        <p:txBody>
          <a:bodyPr/>
          <a:lstStyle/>
          <a:p>
            <a:r>
              <a:rPr lang="en-GB" dirty="0"/>
              <a:t>Perceptron:  a perceptron unit</a:t>
            </a:r>
            <a:endParaRPr dirty="0"/>
          </a:p>
        </p:txBody>
      </p:sp>
      <mc:AlternateContent xmlns:mc="http://schemas.openxmlformats.org/markup-compatibility/2006" xmlns:a14="http://schemas.microsoft.com/office/drawing/2010/main">
        <mc:Choice Requires="a14">
          <p:sp>
            <p:nvSpPr>
              <p:cNvPr id="118" name="A basic perceptron computes h = g( X . W )…"/>
              <p:cNvSpPr txBox="1">
                <a:spLocks noGrp="1"/>
              </p:cNvSpPr>
              <p:nvPr>
                <p:ph idx="1"/>
              </p:nvPr>
            </p:nvSpPr>
            <p:spPr>
              <a:xfrm>
                <a:off x="295045" y="2478122"/>
                <a:ext cx="5999957" cy="1785895"/>
              </a:xfrm>
              <a:prstGeom prst="rect">
                <a:avLst/>
              </a:prstGeom>
            </p:spPr>
            <p:txBody>
              <a:bodyPr/>
              <a:lstStyle/>
              <a:p>
                <a:pPr marL="0" indent="0">
                  <a:buNone/>
                </a:pPr>
                <a:endParaRPr lang="en-GB" dirty="0"/>
              </a:p>
              <a:p>
                <a:pPr>
                  <a:lnSpc>
                    <a:spcPct val="100000"/>
                  </a:lnSpc>
                  <a:spcBef>
                    <a:spcPts val="500"/>
                  </a:spcBef>
                </a:pPr>
                <a:r>
                  <a:rPr lang="en-GB" dirty="0"/>
                  <a:t>Basic perceptron computes </a:t>
                </a:r>
                <a14:m>
                  <m:oMath xmlns:m="http://schemas.openxmlformats.org/officeDocument/2006/math">
                    <m:sSup>
                      <m:sSupPr>
                        <m:ctrlPr>
                          <a:rPr lang="en-GB" b="0" i="1" smtClean="0">
                            <a:latin typeface="Cambria Math" charset="0"/>
                          </a:rPr>
                        </m:ctrlPr>
                      </m:sSupPr>
                      <m:e>
                        <m:r>
                          <a:rPr lang="en-GB" b="0" i="1" smtClean="0">
                            <a:latin typeface="Cambria Math" panose="02040503050406030204" pitchFamily="18" charset="0"/>
                          </a:rPr>
                          <m:t>𝑦</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𝑔</m:t>
                    </m:r>
                    <m:r>
                      <a:rPr lang="en-GB" b="0" i="1" smtClean="0">
                        <a:latin typeface="Cambria Math" panose="02040503050406030204" pitchFamily="18" charset="0"/>
                      </a:rPr>
                      <m:t>(</m:t>
                    </m:r>
                    <m:r>
                      <a:rPr lang="en-GB" b="1" i="0" smtClean="0">
                        <a:latin typeface="Cambria Math" panose="02040503050406030204" pitchFamily="18" charset="0"/>
                        <a:ea typeface="Cambria Math" panose="02040503050406030204" pitchFamily="18" charset="0"/>
                      </a:rPr>
                      <m:t>𝐰</m:t>
                    </m:r>
                    <m:r>
                      <a:rPr lang="en-GB" b="1">
                        <a:latin typeface="Cambria Math" panose="02040503050406030204" pitchFamily="18" charset="0"/>
                      </a:rPr>
                      <m:t>∙</m:t>
                    </m:r>
                    <m:r>
                      <a:rPr lang="en-GB" b="1">
                        <a:latin typeface="Cambria Math" panose="02040503050406030204" pitchFamily="18" charset="0"/>
                      </a:rPr>
                      <m:t>𝐱</m:t>
                    </m:r>
                    <m:r>
                      <a:rPr lang="en-GB" b="0" i="1" smtClean="0">
                        <a:latin typeface="Cambria Math" panose="02040503050406030204" pitchFamily="18" charset="0"/>
                      </a:rPr>
                      <m:t>)</m:t>
                    </m:r>
                  </m:oMath>
                </a14:m>
                <a:endParaRPr lang="en-GB" dirty="0">
                  <a:latin typeface="Times New Roman" panose="02020603050405020304" pitchFamily="18" charset="0"/>
                </a:endParaRPr>
              </a:p>
              <a:p>
                <a:pPr>
                  <a:lnSpc>
                    <a:spcPct val="100000"/>
                  </a:lnSpc>
                  <a:spcBef>
                    <a:spcPts val="500"/>
                  </a:spcBef>
                </a:pPr>
                <a:endParaRPr lang="en-GB" dirty="0">
                  <a:latin typeface="Times New Roman" panose="02020603050405020304" pitchFamily="18" charset="0"/>
                </a:endParaRPr>
              </a:p>
              <a:p>
                <a:pPr>
                  <a:lnSpc>
                    <a:spcPct val="100000"/>
                  </a:lnSpc>
                  <a:spcBef>
                    <a:spcPts val="500"/>
                  </a:spcBef>
                </a:pPr>
                <a:endParaRPr lang="en-GB" dirty="0">
                  <a:latin typeface="Times New Roman" panose="02020603050405020304" pitchFamily="18" charset="0"/>
                </a:endParaRPr>
              </a:p>
              <a:p>
                <a:pPr>
                  <a:lnSpc>
                    <a:spcPct val="100000"/>
                  </a:lnSpc>
                  <a:spcBef>
                    <a:spcPts val="500"/>
                  </a:spcBef>
                </a:pPr>
                <a:r>
                  <a:rPr lang="en-GB" dirty="0"/>
                  <a:t>g is </a:t>
                </a:r>
                <a:r>
                  <a:rPr lang="en-GB" b="1" dirty="0"/>
                  <a:t>activation function</a:t>
                </a:r>
              </a:p>
              <a:p>
                <a:pPr lvl="1">
                  <a:lnSpc>
                    <a:spcPct val="100000"/>
                  </a:lnSpc>
                </a:pPr>
                <a:r>
                  <a:rPr lang="en-GB" dirty="0"/>
                  <a:t>Simple step function:  </a:t>
                </a:r>
                <a:r>
                  <a:rPr lang="en-GB" dirty="0">
                    <a:latin typeface="Times New Roman" panose="02020603050405020304" pitchFamily="18" charset="0"/>
                  </a:rPr>
                  <a:t>g(s) = 1 </a:t>
                </a:r>
                <a:r>
                  <a:rPr lang="en-GB" dirty="0"/>
                  <a:t>if </a:t>
                </a:r>
                <a:r>
                  <a:rPr lang="en-GB" i="1" dirty="0">
                    <a:latin typeface="Times New Roman" panose="02020603050405020304" pitchFamily="18" charset="0"/>
                  </a:rPr>
                  <a:t>s</a:t>
                </a:r>
                <a:r>
                  <a:rPr lang="en-GB" dirty="0">
                    <a:latin typeface="Times New Roman" panose="02020603050405020304" pitchFamily="18" charset="0"/>
                  </a:rPr>
                  <a:t> ≥ 0.5 </a:t>
                </a:r>
                <a:r>
                  <a:rPr lang="en-GB" dirty="0"/>
                  <a:t>and </a:t>
                </a:r>
                <a:r>
                  <a:rPr lang="en-GB" dirty="0">
                    <a:latin typeface="Times New Roman" panose="02020603050405020304" pitchFamily="18" charset="0"/>
                  </a:rPr>
                  <a:t>0</a:t>
                </a:r>
                <a:r>
                  <a:rPr lang="en-GB" dirty="0"/>
                  <a:t> otherwise</a:t>
                </a:r>
                <a:endParaRPr dirty="0"/>
              </a:p>
            </p:txBody>
          </p:sp>
        </mc:Choice>
        <mc:Fallback xmlns="">
          <p:sp>
            <p:nvSpPr>
              <p:cNvPr id="118" name="A basic perceptron computes h = g( X . W )…"/>
              <p:cNvSpPr txBox="1">
                <a:spLocks noGrp="1" noRot="1" noChangeAspect="1" noMove="1" noResize="1" noEditPoints="1" noAdjustHandles="1" noChangeArrowheads="1" noChangeShapeType="1" noTextEdit="1"/>
              </p:cNvSpPr>
              <p:nvPr>
                <p:ph idx="1"/>
              </p:nvPr>
            </p:nvSpPr>
            <p:spPr>
              <a:xfrm>
                <a:off x="295045" y="2478122"/>
                <a:ext cx="5999957" cy="1785895"/>
              </a:xfrm>
              <a:prstGeom prst="rect">
                <a:avLst/>
              </a:prstGeom>
              <a:blipFill>
                <a:blip r:embed="rId3"/>
                <a:stretch>
                  <a:fillRect l="-423" b="-8511"/>
                </a:stretch>
              </a:blipFill>
            </p:spPr>
            <p:txBody>
              <a:bodyPr/>
              <a:lstStyle/>
              <a:p>
                <a:r>
                  <a:rPr lang="en-US">
                    <a:noFill/>
                  </a:rPr>
                  <a:t> </a:t>
                </a:r>
              </a:p>
            </p:txBody>
          </p:sp>
        </mc:Fallback>
      </mc:AlternateContent>
      <p:sp>
        <p:nvSpPr>
          <p:cNvPr id="26" name="Triangle">
            <a:extLst>
              <a:ext uri="{FF2B5EF4-FFF2-40B4-BE49-F238E27FC236}">
                <a16:creationId xmlns="" xmlns:a16="http://schemas.microsoft.com/office/drawing/2014/main" id="{D9882FCE-BF44-462B-8BD4-29C1EF2C2E75}"/>
              </a:ext>
            </a:extLst>
          </p:cNvPr>
          <p:cNvSpPr/>
          <p:nvPr/>
        </p:nvSpPr>
        <p:spPr>
          <a:xfrm rot="5400000">
            <a:off x="3783330" y="1087418"/>
            <a:ext cx="1431608" cy="14316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73BFFF"/>
          </a:solidFill>
          <a:ln w="25400" cap="flat">
            <a:solidFill>
              <a:srgbClr val="000000"/>
            </a:solidFill>
            <a:prstDash val="solid"/>
            <a:miter lim="400000"/>
          </a:ln>
          <a:effectLst/>
        </p:spPr>
        <p:txBody>
          <a:bodyPr wrap="square" lIns="25718" tIns="25718" rIns="25718" bIns="25718" numCol="1" anchor="ctr">
            <a:noAutofit/>
          </a:bodyPr>
          <a:lstStyle/>
          <a:p>
            <a:pPr>
              <a:lnSpc>
                <a:spcPts val="2093"/>
              </a:lnSpc>
              <a:defRPr sz="2600">
                <a:effectLst>
                  <a:outerShdw blurRad="38100" dist="12700" dir="5400000" rotWithShape="0">
                    <a:srgbClr val="000000">
                      <a:alpha val="50000"/>
                    </a:srgbClr>
                  </a:outerShdw>
                </a:effectLst>
              </a:defRPr>
            </a:pPr>
            <a:endParaRPr sz="1755" i="1">
              <a:latin typeface="Times New Roman" panose="02020603050405020304" pitchFamily="18" charset="0"/>
              <a:cs typeface="Times New Roman" panose="02020603050405020304" pitchFamily="18" charset="0"/>
            </a:endParaRPr>
          </a:p>
        </p:txBody>
      </p:sp>
      <p:sp>
        <p:nvSpPr>
          <p:cNvPr id="28" name="Line">
            <a:extLst>
              <a:ext uri="{FF2B5EF4-FFF2-40B4-BE49-F238E27FC236}">
                <a16:creationId xmlns="" xmlns:a16="http://schemas.microsoft.com/office/drawing/2014/main" id="{9A7A6A05-4DF4-4704-8E7F-3E39493D8DB1}"/>
              </a:ext>
            </a:extLst>
          </p:cNvPr>
          <p:cNvSpPr/>
          <p:nvPr/>
        </p:nvSpPr>
        <p:spPr>
          <a:xfrm>
            <a:off x="5223510" y="1803222"/>
            <a:ext cx="896080" cy="1"/>
          </a:xfrm>
          <a:prstGeom prst="line">
            <a:avLst/>
          </a:prstGeom>
          <a:ln w="25400">
            <a:solidFill>
              <a:srgbClr val="000000"/>
            </a:solidFill>
            <a:miter lim="400000"/>
          </a:ln>
        </p:spPr>
        <p:txBody>
          <a:bodyPr lIns="34290" tIns="34290" rIns="34290" bIns="34290" anchor="ctr"/>
          <a:lstStyle/>
          <a:p>
            <a:pPr algn="l">
              <a:lnSpc>
                <a:spcPct val="100000"/>
              </a:lnSpc>
              <a:tabLst/>
              <a:defRPr sz="1200">
                <a:latin typeface="Helvetica"/>
                <a:ea typeface="Helvetica"/>
                <a:cs typeface="Helvetica"/>
                <a:sym typeface="Helvetica"/>
              </a:defRPr>
            </a:pPr>
            <a:endParaRPr sz="810" i="1">
              <a:latin typeface="Times New Roman" panose="02020603050405020304" pitchFamily="18" charset="0"/>
              <a:cs typeface="Times New Roman" panose="02020603050405020304" pitchFamily="18" charset="0"/>
            </a:endParaRPr>
          </a:p>
        </p:txBody>
      </p:sp>
      <p:sp>
        <p:nvSpPr>
          <p:cNvPr id="31" name="Line">
            <a:extLst>
              <a:ext uri="{FF2B5EF4-FFF2-40B4-BE49-F238E27FC236}">
                <a16:creationId xmlns="" xmlns:a16="http://schemas.microsoft.com/office/drawing/2014/main" id="{ACA7E50C-ADD8-49B8-9EBD-02BA666746C9}"/>
              </a:ext>
            </a:extLst>
          </p:cNvPr>
          <p:cNvSpPr/>
          <p:nvPr/>
        </p:nvSpPr>
        <p:spPr>
          <a:xfrm flipH="1">
            <a:off x="6115527" y="1806840"/>
            <a:ext cx="640649" cy="1"/>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33" name="Line">
            <a:extLst>
              <a:ext uri="{FF2B5EF4-FFF2-40B4-BE49-F238E27FC236}">
                <a16:creationId xmlns="" xmlns:a16="http://schemas.microsoft.com/office/drawing/2014/main" id="{37323E52-FC0C-4EC7-8789-EEEC62BFC2AA}"/>
              </a:ext>
            </a:extLst>
          </p:cNvPr>
          <p:cNvSpPr/>
          <p:nvPr/>
        </p:nvSpPr>
        <p:spPr>
          <a:xfrm flipH="1" flipV="1">
            <a:off x="2644747" y="988460"/>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34" name="Line">
            <a:extLst>
              <a:ext uri="{FF2B5EF4-FFF2-40B4-BE49-F238E27FC236}">
                <a16:creationId xmlns="" xmlns:a16="http://schemas.microsoft.com/office/drawing/2014/main" id="{0A6B4BC7-7733-462E-8E8C-242C6FBD20C4}"/>
              </a:ext>
            </a:extLst>
          </p:cNvPr>
          <p:cNvSpPr/>
          <p:nvPr/>
        </p:nvSpPr>
        <p:spPr>
          <a:xfrm flipH="1" flipV="1">
            <a:off x="2645513" y="1177108"/>
            <a:ext cx="1127686" cy="317879"/>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35" name="Line">
            <a:extLst>
              <a:ext uri="{FF2B5EF4-FFF2-40B4-BE49-F238E27FC236}">
                <a16:creationId xmlns="" xmlns:a16="http://schemas.microsoft.com/office/drawing/2014/main" id="{24532F42-8013-476C-BCFB-4B6C39F4AB15}"/>
              </a:ext>
            </a:extLst>
          </p:cNvPr>
          <p:cNvSpPr/>
          <p:nvPr/>
        </p:nvSpPr>
        <p:spPr>
          <a:xfrm flipH="1" flipV="1">
            <a:off x="2644791" y="1443026"/>
            <a:ext cx="1128408" cy="214838"/>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36" name="Line">
            <a:extLst>
              <a:ext uri="{FF2B5EF4-FFF2-40B4-BE49-F238E27FC236}">
                <a16:creationId xmlns="" xmlns:a16="http://schemas.microsoft.com/office/drawing/2014/main" id="{1942C95A-B013-43D8-8EBE-E1C54CF8B081}"/>
              </a:ext>
            </a:extLst>
          </p:cNvPr>
          <p:cNvSpPr/>
          <p:nvPr/>
        </p:nvSpPr>
        <p:spPr>
          <a:xfrm flipH="1">
            <a:off x="2643188" y="2197557"/>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37" name=".…">
            <a:extLst>
              <a:ext uri="{FF2B5EF4-FFF2-40B4-BE49-F238E27FC236}">
                <a16:creationId xmlns="" xmlns:a16="http://schemas.microsoft.com/office/drawing/2014/main" id="{EF926B0A-CA87-4D40-A842-8D13E141CEEB}"/>
              </a:ext>
            </a:extLst>
          </p:cNvPr>
          <p:cNvSpPr txBox="1"/>
          <p:nvPr/>
        </p:nvSpPr>
        <p:spPr>
          <a:xfrm>
            <a:off x="3081574" y="1434604"/>
            <a:ext cx="125355" cy="87716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2093"/>
              </a:lnSpc>
              <a:defRPr sz="2600"/>
            </a:pPr>
            <a:r>
              <a:rPr sz="1755" i="1">
                <a:latin typeface="Times New Roman" panose="02020603050405020304" pitchFamily="18" charset="0"/>
                <a:cs typeface="Times New Roman" panose="02020603050405020304" pitchFamily="18" charset="0"/>
              </a:rPr>
              <a:t>.</a:t>
            </a:r>
          </a:p>
          <a:p>
            <a:pPr>
              <a:lnSpc>
                <a:spcPts val="2093"/>
              </a:lnSpc>
              <a:defRPr sz="2600"/>
            </a:pPr>
            <a:r>
              <a:rPr sz="1755" i="1">
                <a:latin typeface="Times New Roman" panose="02020603050405020304" pitchFamily="18" charset="0"/>
                <a:cs typeface="Times New Roman" panose="02020603050405020304" pitchFamily="18" charset="0"/>
              </a:rPr>
              <a:t>.</a:t>
            </a:r>
          </a:p>
          <a:p>
            <a:pPr>
              <a:lnSpc>
                <a:spcPts val="2093"/>
              </a:lnSpc>
              <a:defRPr sz="2600"/>
            </a:pPr>
            <a:r>
              <a:rPr sz="1755" i="1">
                <a:latin typeface="Times New Roman" panose="02020603050405020304" pitchFamily="18" charset="0"/>
                <a:cs typeface="Times New Roman" panose="02020603050405020304" pitchFamily="18" charset="0"/>
              </a:rPr>
              <a:t>.</a:t>
            </a:r>
          </a:p>
        </p:txBody>
      </p:sp>
      <p:sp>
        <p:nvSpPr>
          <p:cNvPr id="38" name="w1">
            <a:extLst>
              <a:ext uri="{FF2B5EF4-FFF2-40B4-BE49-F238E27FC236}">
                <a16:creationId xmlns="" xmlns:a16="http://schemas.microsoft.com/office/drawing/2014/main" id="{9E57578A-48A3-4769-A6C4-D336959896BF}"/>
              </a:ext>
            </a:extLst>
          </p:cNvPr>
          <p:cNvSpPr txBox="1"/>
          <p:nvPr/>
        </p:nvSpPr>
        <p:spPr>
          <a:xfrm>
            <a:off x="2844172" y="902401"/>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w</a:t>
            </a:r>
            <a:r>
              <a:rPr sz="1620" i="1" baseline="-5999" dirty="0">
                <a:latin typeface="Times New Roman" panose="02020603050405020304" pitchFamily="18" charset="0"/>
                <a:cs typeface="Times New Roman" panose="02020603050405020304" pitchFamily="18" charset="0"/>
              </a:rPr>
              <a:t>1</a:t>
            </a:r>
          </a:p>
        </p:txBody>
      </p:sp>
      <p:sp>
        <p:nvSpPr>
          <p:cNvPr id="39" name="w2">
            <a:extLst>
              <a:ext uri="{FF2B5EF4-FFF2-40B4-BE49-F238E27FC236}">
                <a16:creationId xmlns="" xmlns:a16="http://schemas.microsoft.com/office/drawing/2014/main" id="{DA8F74C6-EA2E-4B09-9651-1FA245ED651A}"/>
              </a:ext>
            </a:extLst>
          </p:cNvPr>
          <p:cNvSpPr txBox="1"/>
          <p:nvPr/>
        </p:nvSpPr>
        <p:spPr>
          <a:xfrm>
            <a:off x="2844172" y="1095333"/>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2</a:t>
            </a:r>
          </a:p>
        </p:txBody>
      </p:sp>
      <p:sp>
        <p:nvSpPr>
          <p:cNvPr id="40" name="w3">
            <a:extLst>
              <a:ext uri="{FF2B5EF4-FFF2-40B4-BE49-F238E27FC236}">
                <a16:creationId xmlns="" xmlns:a16="http://schemas.microsoft.com/office/drawing/2014/main" id="{415DD1CD-22DF-4F00-9626-A0F8A5C92BB5}"/>
              </a:ext>
            </a:extLst>
          </p:cNvPr>
          <p:cNvSpPr txBox="1"/>
          <p:nvPr/>
        </p:nvSpPr>
        <p:spPr>
          <a:xfrm>
            <a:off x="2844172" y="1336210"/>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3</a:t>
            </a:r>
          </a:p>
        </p:txBody>
      </p:sp>
      <p:sp>
        <p:nvSpPr>
          <p:cNvPr id="41" name="wn">
            <a:extLst>
              <a:ext uri="{FF2B5EF4-FFF2-40B4-BE49-F238E27FC236}">
                <a16:creationId xmlns="" xmlns:a16="http://schemas.microsoft.com/office/drawing/2014/main" id="{0FEC1488-55B5-4A62-86BC-E0C2E71EAC4D}"/>
              </a:ext>
            </a:extLst>
          </p:cNvPr>
          <p:cNvSpPr txBox="1"/>
          <p:nvPr/>
        </p:nvSpPr>
        <p:spPr>
          <a:xfrm>
            <a:off x="2840355" y="2163267"/>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n</a:t>
            </a:r>
          </a:p>
        </p:txBody>
      </p:sp>
      <p:sp>
        <p:nvSpPr>
          <p:cNvPr id="43" name="x2">
            <a:extLst>
              <a:ext uri="{FF2B5EF4-FFF2-40B4-BE49-F238E27FC236}">
                <a16:creationId xmlns="" xmlns:a16="http://schemas.microsoft.com/office/drawing/2014/main" id="{4D4E05B8-146E-49CD-9E6C-B90141F66ADA}"/>
              </a:ext>
            </a:extLst>
          </p:cNvPr>
          <p:cNvSpPr txBox="1"/>
          <p:nvPr/>
        </p:nvSpPr>
        <p:spPr>
          <a:xfrm>
            <a:off x="2446020" y="987835"/>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x</a:t>
            </a:r>
            <a:r>
              <a:rPr sz="1620" i="1" baseline="-5999" dirty="0">
                <a:latin typeface="Times New Roman" panose="02020603050405020304" pitchFamily="18" charset="0"/>
                <a:cs typeface="Times New Roman" panose="02020603050405020304" pitchFamily="18" charset="0"/>
              </a:rPr>
              <a:t>2</a:t>
            </a:r>
          </a:p>
        </p:txBody>
      </p:sp>
      <p:sp>
        <p:nvSpPr>
          <p:cNvPr id="44" name="x3">
            <a:extLst>
              <a:ext uri="{FF2B5EF4-FFF2-40B4-BE49-F238E27FC236}">
                <a16:creationId xmlns="" xmlns:a16="http://schemas.microsoft.com/office/drawing/2014/main" id="{4195C054-9F73-4482-AE8E-F38EAC3EDE80}"/>
              </a:ext>
            </a:extLst>
          </p:cNvPr>
          <p:cNvSpPr txBox="1"/>
          <p:nvPr/>
        </p:nvSpPr>
        <p:spPr>
          <a:xfrm>
            <a:off x="2443783" y="1241723"/>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x</a:t>
            </a:r>
            <a:r>
              <a:rPr sz="1620" i="1" baseline="-5999">
                <a:latin typeface="Times New Roman" panose="02020603050405020304" pitchFamily="18" charset="0"/>
                <a:cs typeface="Times New Roman" panose="02020603050405020304" pitchFamily="18" charset="0"/>
              </a:rPr>
              <a:t>3</a:t>
            </a:r>
          </a:p>
        </p:txBody>
      </p:sp>
      <p:sp>
        <p:nvSpPr>
          <p:cNvPr id="45" name="xn">
            <a:extLst>
              <a:ext uri="{FF2B5EF4-FFF2-40B4-BE49-F238E27FC236}">
                <a16:creationId xmlns="" xmlns:a16="http://schemas.microsoft.com/office/drawing/2014/main" id="{7DC6AF39-709E-4F17-A4E7-4C62207A4707}"/>
              </a:ext>
            </a:extLst>
          </p:cNvPr>
          <p:cNvSpPr txBox="1"/>
          <p:nvPr/>
        </p:nvSpPr>
        <p:spPr>
          <a:xfrm>
            <a:off x="2446020" y="2291854"/>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x</a:t>
            </a:r>
            <a:r>
              <a:rPr sz="1620" i="1" baseline="-5999">
                <a:latin typeface="Times New Roman" panose="02020603050405020304" pitchFamily="18" charset="0"/>
                <a:cs typeface="Times New Roman" panose="02020603050405020304" pitchFamily="18" charset="0"/>
              </a:rPr>
              <a:t>n</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4625F9FA-292E-1142-A981-92A629994FAD}"/>
                  </a:ext>
                </a:extLst>
              </p:cNvPr>
              <p:cNvSpPr txBox="1"/>
              <p:nvPr/>
            </p:nvSpPr>
            <p:spPr>
              <a:xfrm>
                <a:off x="5354729" y="1424106"/>
                <a:ext cx="90980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charset="0"/>
                            </a:rPr>
                          </m:ctrlPr>
                        </m:sSupPr>
                        <m:e>
                          <m:r>
                            <a:rPr lang="en-GB" sz="1600" b="0" i="1" smtClean="0">
                              <a:latin typeface="Cambria Math" panose="02040503050406030204" pitchFamily="18" charset="0"/>
                            </a:rPr>
                            <m:t>𝑦</m:t>
                          </m:r>
                        </m:e>
                        <m:sup>
                          <m:r>
                            <a:rPr lang="en-GB" sz="1600" b="0" i="1" smtClean="0">
                              <a:latin typeface="Cambria Math" panose="02040503050406030204" pitchFamily="18" charset="0"/>
                            </a:rPr>
                            <m:t>′</m:t>
                          </m:r>
                        </m:sup>
                      </m:sSup>
                      <m:r>
                        <a:rPr lang="en-GB" sz="1600" b="0" i="1" smtClean="0">
                          <a:latin typeface="Cambria Math" panose="02040503050406030204" pitchFamily="18" charset="0"/>
                        </a:rPr>
                        <m:t>=</m:t>
                      </m:r>
                      <m:r>
                        <a:rPr lang="en-GB" sz="1600" b="0" i="1" smtClean="0">
                          <a:latin typeface="Cambria Math" panose="02040503050406030204" pitchFamily="18" charset="0"/>
                        </a:rPr>
                        <m:t>𝑔</m:t>
                      </m:r>
                      <m:r>
                        <a:rPr lang="en-GB" sz="1600" b="0" i="1" smtClean="0">
                          <a:latin typeface="Cambria Math" panose="02040503050406030204" pitchFamily="18" charset="0"/>
                        </a:rPr>
                        <m:t>(</m:t>
                      </m:r>
                      <m:r>
                        <a:rPr lang="en-GB" sz="1600" b="0" i="1" smtClean="0">
                          <a:latin typeface="Cambria Math" panose="02040503050406030204" pitchFamily="18" charset="0"/>
                        </a:rPr>
                        <m:t>𝑠</m:t>
                      </m:r>
                      <m:r>
                        <a:rPr lang="en-GB" sz="1600" b="0" i="1" smtClean="0">
                          <a:latin typeface="Cambria Math" panose="02040503050406030204" pitchFamily="18" charset="0"/>
                        </a:rPr>
                        <m:t>)</m:t>
                      </m:r>
                    </m:oMath>
                  </m:oMathPara>
                </a14:m>
                <a:endParaRPr lang="en-US" sz="1600" dirty="0"/>
              </a:p>
            </p:txBody>
          </p:sp>
        </mc:Choice>
        <mc:Fallback xmlns="">
          <p:sp>
            <p:nvSpPr>
              <p:cNvPr id="30" name="TextBox 29">
                <a:extLst>
                  <a:ext uri="{FF2B5EF4-FFF2-40B4-BE49-F238E27FC236}">
                    <a16:creationId xmlns:a16="http://schemas.microsoft.com/office/drawing/2014/main" id="{4625F9FA-292E-1142-A981-92A629994FAD}"/>
                  </a:ext>
                </a:extLst>
              </p:cNvPr>
              <p:cNvSpPr txBox="1">
                <a:spLocks noRot="1" noChangeAspect="1" noMove="1" noResize="1" noEditPoints="1" noAdjustHandles="1" noChangeArrowheads="1" noChangeShapeType="1" noTextEdit="1"/>
              </p:cNvSpPr>
              <p:nvPr/>
            </p:nvSpPr>
            <p:spPr>
              <a:xfrm>
                <a:off x="5354729" y="1424106"/>
                <a:ext cx="909801" cy="246221"/>
              </a:xfrm>
              <a:prstGeom prst="rect">
                <a:avLst/>
              </a:prstGeom>
              <a:blipFill>
                <a:blip r:embed="rId6"/>
                <a:stretch>
                  <a:fillRect l="-4110" r="-684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s = ∑iwixi">
                <a:extLst>
                  <a:ext uri="{FF2B5EF4-FFF2-40B4-BE49-F238E27FC236}">
                    <a16:creationId xmlns="" xmlns:a16="http://schemas.microsoft.com/office/drawing/2014/main" id="{6C66F26E-3125-7A42-91B1-8AE9ACC07274}"/>
                  </a:ext>
                </a:extLst>
              </p:cNvPr>
              <p:cNvSpPr txBox="1"/>
              <p:nvPr/>
            </p:nvSpPr>
            <p:spPr>
              <a:xfrm>
                <a:off x="1330956" y="3168422"/>
                <a:ext cx="4346278" cy="338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a:lnSpc>
                    <a:spcPts val="2093"/>
                  </a:lnSpc>
                  <a:defRPr sz="2600">
                    <a:effectLst>
                      <a:outerShdw blurRad="38100" dist="12700" dir="5400000" rotWithShape="0">
                        <a:srgbClr val="000000">
                          <a:alpha val="50000"/>
                        </a:srgbClr>
                      </a:outerShdw>
                    </a:effectLst>
                  </a:defRPr>
                </a:pPr>
                <a14:m>
                  <m:oMath xmlns:m="http://schemas.openxmlformats.org/officeDocument/2006/math">
                    <m:r>
                      <a:rPr lang="en-GB" sz="1800" b="1">
                        <a:latin typeface="Cambria Math" panose="02040503050406030204" pitchFamily="18" charset="0"/>
                      </a:rPr>
                      <m:t>𝐰</m:t>
                    </m:r>
                    <m:r>
                      <a:rPr lang="en-GB" sz="1800" b="1">
                        <a:latin typeface="Cambria Math" panose="02040503050406030204" pitchFamily="18" charset="0"/>
                      </a:rPr>
                      <m:t>∙</m:t>
                    </m:r>
                  </m:oMath>
                </a14:m>
                <a:r>
                  <a:rPr lang="en-GB" sz="1800" b="1" dirty="0"/>
                  <a:t>x</a:t>
                </a:r>
                <a14:m>
                  <m:oMath xmlns:m="http://schemas.openxmlformats.org/officeDocument/2006/math">
                    <m:r>
                      <a:rPr lang="en-GB" sz="1800" b="1" smtClean="0">
                        <a:latin typeface="Cambria Math" panose="02040503050406030204" pitchFamily="18" charset="0"/>
                      </a:rPr>
                      <m:t> </m:t>
                    </m:r>
                  </m:oMath>
                </a14:m>
                <a:r>
                  <a:rPr lang="en-GB" sz="1755" i="1" dirty="0">
                    <a:latin typeface="Times New Roman" panose="02020603050405020304" pitchFamily="18" charset="0"/>
                    <a:cs typeface="Times New Roman" panose="02020603050405020304" pitchFamily="18" charset="0"/>
                  </a:rPr>
                  <a:t>=</a:t>
                </a:r>
                <a14:m>
                  <m:oMath xmlns:m="http://schemas.openxmlformats.org/officeDocument/2006/math">
                    <m:nary>
                      <m:naryPr>
                        <m:chr m:val="∑"/>
                        <m:supHide m:val="on"/>
                        <m:ctrlPr>
                          <a:rPr lang="ar-AE" sz="1755" i="1" smtClean="0">
                            <a:latin typeface="Cambria Math" charset="0"/>
                            <a:cs typeface="Times New Roman" panose="02020603050405020304" pitchFamily="18" charset="0"/>
                          </a:rPr>
                        </m:ctrlPr>
                      </m:naryPr>
                      <m:sub>
                        <m:r>
                          <m:rPr>
                            <m:brk m:alnAt="7"/>
                          </m:rPr>
                          <a:rPr lang="en-GB" sz="1755" b="0" i="1" smtClean="0">
                            <a:latin typeface="Cambria Math" panose="02040503050406030204" pitchFamily="18" charset="0"/>
                            <a:cs typeface="Times New Roman" panose="02020603050405020304" pitchFamily="18" charset="0"/>
                          </a:rPr>
                          <m:t>𝑖</m:t>
                        </m:r>
                      </m:sub>
                      <m:sup/>
                      <m:e>
                        <m:sSub>
                          <m:sSubPr>
                            <m:ctrlPr>
                              <a:rPr lang="ar-AE" sz="1755" i="1">
                                <a:latin typeface="Cambria Math" charset="0"/>
                                <a:cs typeface="Times New Roman" panose="02020603050405020304" pitchFamily="18" charset="0"/>
                              </a:rPr>
                            </m:ctrlPr>
                          </m:sSubPr>
                          <m:e>
                            <m:r>
                              <a:rPr lang="en-GB" sz="1755" i="1">
                                <a:latin typeface="Cambria Math" panose="02040503050406030204" pitchFamily="18" charset="0"/>
                                <a:cs typeface="Times New Roman" panose="02020603050405020304" pitchFamily="18" charset="0"/>
                              </a:rPr>
                              <m:t>𝑤</m:t>
                            </m:r>
                          </m:e>
                          <m:sub>
                            <m:r>
                              <a:rPr lang="en-GB" sz="1755" i="1">
                                <a:latin typeface="Cambria Math" panose="02040503050406030204" pitchFamily="18" charset="0"/>
                                <a:cs typeface="Times New Roman" panose="02020603050405020304" pitchFamily="18" charset="0"/>
                              </a:rPr>
                              <m:t>𝑖</m:t>
                            </m:r>
                          </m:sub>
                        </m:sSub>
                        <m:sSub>
                          <m:sSubPr>
                            <m:ctrlPr>
                              <a:rPr lang="ar-AE" sz="1800" i="1">
                                <a:latin typeface="Cambria Math"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𝑥</m:t>
                            </m:r>
                          </m:e>
                          <m:sub>
                            <m:r>
                              <a:rPr lang="en-GB" sz="1800" i="1">
                                <a:latin typeface="Cambria Math" panose="02040503050406030204" pitchFamily="18" charset="0"/>
                                <a:cs typeface="Times New Roman" panose="02020603050405020304" pitchFamily="18" charset="0"/>
                              </a:rPr>
                              <m:t>𝑖</m:t>
                            </m:r>
                          </m:sub>
                        </m:sSub>
                        <m:r>
                          <a:rPr lang="en-GB" sz="1800" i="1">
                            <a:latin typeface="Cambria Math" panose="02040503050406030204" pitchFamily="18" charset="0"/>
                          </a:rPr>
                          <m:t>=</m:t>
                        </m:r>
                        <m:sSub>
                          <m:sSubPr>
                            <m:ctrlPr>
                              <a:rPr lang="en-GB" sz="1800" b="0" i="1" smtClean="0">
                                <a:latin typeface="Cambria Math" charset="0"/>
                              </a:rPr>
                            </m:ctrlPr>
                          </m:sSubPr>
                          <m:e>
                            <m:r>
                              <a:rPr lang="en-GB" sz="1800" b="0" i="1" smtClean="0">
                                <a:latin typeface="Cambria Math" panose="02040503050406030204" pitchFamily="18" charset="0"/>
                              </a:rPr>
                              <m:t>𝑤</m:t>
                            </m:r>
                          </m:e>
                          <m:sub>
                            <m:r>
                              <a:rPr lang="en-GB" sz="1800" b="0" i="1" smtClean="0">
                                <a:latin typeface="Cambria Math" panose="02040503050406030204" pitchFamily="18" charset="0"/>
                              </a:rPr>
                              <m:t>1</m:t>
                            </m:r>
                          </m:sub>
                        </m:sSub>
                        <m:sSub>
                          <m:sSubPr>
                            <m:ctrlPr>
                              <a:rPr lang="en-GB" sz="1800" i="1">
                                <a:latin typeface="Cambria Math" charset="0"/>
                              </a:rPr>
                            </m:ctrlPr>
                          </m:sSubPr>
                          <m:e>
                            <m:r>
                              <a:rPr lang="en-GB" sz="1800" b="0" i="1" smtClean="0">
                                <a:latin typeface="Cambria Math" panose="02040503050406030204" pitchFamily="18" charset="0"/>
                              </a:rPr>
                              <m:t>𝑥</m:t>
                            </m:r>
                          </m:e>
                          <m:sub>
                            <m:r>
                              <a:rPr lang="en-GB" sz="1800" i="1">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charset="0"/>
                              </a:rPr>
                            </m:ctrlPr>
                          </m:sSubPr>
                          <m:e>
                            <m:r>
                              <a:rPr lang="en-GB" sz="1800" i="1">
                                <a:latin typeface="Cambria Math" panose="02040503050406030204" pitchFamily="18" charset="0"/>
                              </a:rPr>
                              <m:t>𝑤</m:t>
                            </m:r>
                          </m:e>
                          <m:sub>
                            <m:r>
                              <a:rPr lang="en-GB" sz="1800" b="0" i="1" smtClean="0">
                                <a:latin typeface="Cambria Math" panose="02040503050406030204" pitchFamily="18" charset="0"/>
                              </a:rPr>
                              <m:t>2</m:t>
                            </m:r>
                          </m:sub>
                        </m:sSub>
                        <m:sSub>
                          <m:sSubPr>
                            <m:ctrlPr>
                              <a:rPr lang="en-GB" sz="1800" i="1" smtClean="0">
                                <a:latin typeface="Cambria Math" charset="0"/>
                              </a:rPr>
                            </m:ctrlPr>
                          </m:sSubPr>
                          <m:e>
                            <m:r>
                              <a:rPr lang="en-GB" sz="1800" i="1">
                                <a:latin typeface="Cambria Math" panose="02040503050406030204" pitchFamily="18" charset="0"/>
                              </a:rPr>
                              <m:t>𝑥</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 …+</m:t>
                        </m:r>
                        <m:sSub>
                          <m:sSubPr>
                            <m:ctrlPr>
                              <a:rPr lang="en-GB" sz="1800" i="1">
                                <a:latin typeface="Cambria Math" charset="0"/>
                              </a:rPr>
                            </m:ctrlPr>
                          </m:sSubPr>
                          <m:e>
                            <m:r>
                              <a:rPr lang="en-GB" sz="1800" i="1">
                                <a:latin typeface="Cambria Math" panose="02040503050406030204" pitchFamily="18" charset="0"/>
                              </a:rPr>
                              <m:t>𝑤</m:t>
                            </m:r>
                          </m:e>
                          <m:sub>
                            <m:r>
                              <a:rPr lang="en-GB" sz="1800" b="0" i="1" smtClean="0">
                                <a:latin typeface="Cambria Math" panose="02040503050406030204" pitchFamily="18" charset="0"/>
                              </a:rPr>
                              <m:t>𝑛</m:t>
                            </m:r>
                          </m:sub>
                        </m:sSub>
                        <m:r>
                          <a:rPr lang="en-GB" sz="1800" b="0" i="1" smtClean="0">
                            <a:latin typeface="Cambria Math" panose="02040503050406030204" pitchFamily="18" charset="0"/>
                          </a:rPr>
                          <m:t>1</m:t>
                        </m:r>
                      </m:e>
                    </m:nary>
                  </m:oMath>
                </a14:m>
                <a:endParaRPr sz="1755" i="1" baseline="-5999" dirty="0">
                  <a:latin typeface="Times New Roman" panose="02020603050405020304" pitchFamily="18" charset="0"/>
                  <a:cs typeface="Times New Roman" panose="02020603050405020304" pitchFamily="18" charset="0"/>
                </a:endParaRPr>
              </a:p>
            </p:txBody>
          </p:sp>
        </mc:Choice>
        <mc:Fallback xmlns="">
          <p:sp>
            <p:nvSpPr>
              <p:cNvPr id="47" name="s = ∑iwixi">
                <a:extLst>
                  <a:ext uri="{FF2B5EF4-FFF2-40B4-BE49-F238E27FC236}">
                    <a16:creationId xmlns:a16="http://schemas.microsoft.com/office/drawing/2014/main" id="{6C66F26E-3125-7A42-91B1-8AE9ACC07274}"/>
                  </a:ext>
                </a:extLst>
              </p:cNvPr>
              <p:cNvSpPr txBox="1">
                <a:spLocks noRot="1" noChangeAspect="1" noMove="1" noResize="1" noEditPoints="1" noAdjustHandles="1" noChangeArrowheads="1" noChangeShapeType="1" noTextEdit="1"/>
              </p:cNvSpPr>
              <p:nvPr/>
            </p:nvSpPr>
            <p:spPr>
              <a:xfrm>
                <a:off x="1330956" y="3168422"/>
                <a:ext cx="4346278" cy="338554"/>
              </a:xfrm>
              <a:prstGeom prst="rect">
                <a:avLst/>
              </a:prstGeom>
              <a:blipFill>
                <a:blip r:embed="rId7"/>
                <a:stretch>
                  <a:fillRect l="-875" t="-129630" b="-200000"/>
                </a:stretch>
              </a:blipFill>
              <a:ln w="12700" cap="flat">
                <a:noFill/>
                <a:miter lim="400000"/>
              </a:ln>
              <a:effectLst/>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pic>
        <p:nvPicPr>
          <p:cNvPr id="4" name="Picture 3" descr="Chart, histogram&#10;&#10;Description automatically generated">
            <a:extLst>
              <a:ext uri="{FF2B5EF4-FFF2-40B4-BE49-F238E27FC236}">
                <a16:creationId xmlns="" xmlns:a16="http://schemas.microsoft.com/office/drawing/2014/main" id="{5521EBB9-1F53-F049-B42B-98F501C0F13B}"/>
              </a:ext>
            </a:extLst>
          </p:cNvPr>
          <p:cNvPicPr>
            <a:picLocks noChangeAspect="1"/>
          </p:cNvPicPr>
          <p:nvPr/>
        </p:nvPicPr>
        <p:blipFill>
          <a:blip r:embed="rId8"/>
          <a:stretch>
            <a:fillRect/>
          </a:stretch>
        </p:blipFill>
        <p:spPr>
          <a:xfrm>
            <a:off x="5799037" y="2256195"/>
            <a:ext cx="3121301" cy="1695907"/>
          </a:xfrm>
          <a:prstGeom prst="rect">
            <a:avLst/>
          </a:prstGeom>
        </p:spPr>
      </p:pic>
      <mc:AlternateContent xmlns:mc="http://schemas.openxmlformats.org/markup-compatibility/2006" xmlns:a14="http://schemas.microsoft.com/office/drawing/2010/main">
        <mc:Choice Requires="a14">
          <p:sp>
            <p:nvSpPr>
              <p:cNvPr id="32" name="s = ∑iwixi">
                <a:extLst>
                  <a:ext uri="{FF2B5EF4-FFF2-40B4-BE49-F238E27FC236}">
                    <a16:creationId xmlns="" xmlns:a16="http://schemas.microsoft.com/office/drawing/2014/main" id="{1BF04C76-9ED0-4C4D-9180-D212C510D381}"/>
                  </a:ext>
                </a:extLst>
              </p:cNvPr>
              <p:cNvSpPr txBox="1"/>
              <p:nvPr/>
            </p:nvSpPr>
            <p:spPr>
              <a:xfrm>
                <a:off x="3781771" y="1458981"/>
                <a:ext cx="1028171" cy="4512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nSpc>
                    <a:spcPts val="3100"/>
                  </a:lnSpc>
                  <a:defRPr sz="2600">
                    <a:effectLst>
                      <a:outerShdw blurRad="38100" dist="12700" dir="5400000" rotWithShape="0">
                        <a:srgbClr val="000000">
                          <a:alpha val="50000"/>
                        </a:srgbClr>
                      </a:outerShdw>
                    </a:effectLst>
                  </a:defRPr>
                </a:pPr>
                <a:r>
                  <a:rPr lang="en-GB" sz="1600" dirty="0">
                    <a:cs typeface="Times New Roman" panose="02020603050405020304" pitchFamily="18" charset="0"/>
                  </a:rPr>
                  <a:t>s =</a:t>
                </a:r>
                <a14:m>
                  <m:oMath xmlns:m="http://schemas.openxmlformats.org/officeDocument/2006/math">
                    <m:nary>
                      <m:naryPr>
                        <m:chr m:val="∑"/>
                        <m:supHide m:val="on"/>
                        <m:ctrlPr>
                          <a:rPr lang="ar-AE" sz="1600" i="1" smtClean="0">
                            <a:latin typeface="Cambria Math" charset="0"/>
                            <a:cs typeface="Times New Roman" panose="02020603050405020304" pitchFamily="18" charset="0"/>
                          </a:rPr>
                        </m:ctrlPr>
                      </m:naryPr>
                      <m:sub>
                        <m:r>
                          <m:rPr>
                            <m:brk m:alnAt="7"/>
                          </m:rPr>
                          <a:rPr lang="ar-AE" sz="1600" b="0" i="1" smtClean="0">
                            <a:latin typeface="Cambria Math" panose="02040503050406030204" pitchFamily="18" charset="0"/>
                            <a:cs typeface="Times New Roman" panose="02020603050405020304" pitchFamily="18" charset="0"/>
                          </a:rPr>
                          <m:t>𝑖</m:t>
                        </m:r>
                      </m:sub>
                      <m:sup/>
                      <m:e>
                        <m:sSub>
                          <m:sSubPr>
                            <m:ctrlPr>
                              <a:rPr lang="en-GB" sz="1600" b="0" i="1" smtClean="0">
                                <a:latin typeface="Cambria Math" charset="0"/>
                                <a:cs typeface="Times New Roman" panose="02020603050405020304" pitchFamily="18" charset="0"/>
                              </a:rPr>
                            </m:ctrlPr>
                          </m:sSubPr>
                          <m:e>
                            <m:r>
                              <a:rPr lang="en-GB" sz="1600" b="0" i="1" smtClean="0">
                                <a:latin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cs typeface="Times New Roman" panose="02020603050405020304" pitchFamily="18" charset="0"/>
                              </a:rPr>
                              <m:t>𝑖</m:t>
                            </m:r>
                          </m:sub>
                        </m:sSub>
                        <m:r>
                          <a:rPr lang="en-GB" sz="1600" b="0" i="1" smtClean="0">
                            <a:latin typeface="Cambria Math" panose="02040503050406030204" pitchFamily="18" charset="0"/>
                            <a:cs typeface="Times New Roman" panose="02020603050405020304" pitchFamily="18" charset="0"/>
                          </a:rPr>
                          <m:t>𝑥</m:t>
                        </m:r>
                        <m:r>
                          <a:rPr lang="en-GB" sz="1600" b="0" i="1" baseline="-25000" smtClean="0">
                            <a:latin typeface="Cambria Math" panose="02040503050406030204" pitchFamily="18" charset="0"/>
                            <a:cs typeface="Times New Roman" panose="02020603050405020304" pitchFamily="18" charset="0"/>
                          </a:rPr>
                          <m:t>𝑖</m:t>
                        </m:r>
                      </m:e>
                    </m:nary>
                  </m:oMath>
                </a14:m>
                <a:endParaRPr sz="1600" i="1" baseline="-5999" dirty="0">
                  <a:latin typeface="Times New Roman" panose="02020603050405020304" pitchFamily="18" charset="0"/>
                  <a:cs typeface="Times New Roman" panose="02020603050405020304" pitchFamily="18" charset="0"/>
                </a:endParaRPr>
              </a:p>
            </p:txBody>
          </p:sp>
        </mc:Choice>
        <mc:Fallback xmlns="">
          <p:sp>
            <p:nvSpPr>
              <p:cNvPr id="32" name="s = ∑iwixi">
                <a:extLst>
                  <a:ext uri="{FF2B5EF4-FFF2-40B4-BE49-F238E27FC236}">
                    <a16:creationId xmlns:a16="http://schemas.microsoft.com/office/drawing/2014/main" id="{1BF04C76-9ED0-4C4D-9180-D212C510D381}"/>
                  </a:ext>
                </a:extLst>
              </p:cNvPr>
              <p:cNvSpPr txBox="1">
                <a:spLocks noRot="1" noChangeAspect="1" noMove="1" noResize="1" noEditPoints="1" noAdjustHandles="1" noChangeArrowheads="1" noChangeShapeType="1" noTextEdit="1"/>
              </p:cNvSpPr>
              <p:nvPr/>
            </p:nvSpPr>
            <p:spPr>
              <a:xfrm>
                <a:off x="3781771" y="1458981"/>
                <a:ext cx="1028171" cy="451214"/>
              </a:xfrm>
              <a:prstGeom prst="rect">
                <a:avLst/>
              </a:prstGeom>
              <a:blipFill>
                <a:blip r:embed="rId9"/>
                <a:stretch>
                  <a:fillRect l="-8537" t="-59459" b="-135135"/>
                </a:stretch>
              </a:blipFill>
              <a:ln w="12700" cap="flat">
                <a:noFill/>
                <a:miter lim="400000"/>
              </a:ln>
              <a:effectLst/>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24" name="x1"/>
          <p:cNvSpPr txBox="1"/>
          <p:nvPr/>
        </p:nvSpPr>
        <p:spPr>
          <a:xfrm>
            <a:off x="2446020" y="852487"/>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x</a:t>
            </a:r>
            <a:r>
              <a:rPr sz="1620" i="1" baseline="-5999"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35171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Hardwiring a perceptron"/>
          <p:cNvSpPr txBox="1">
            <a:spLocks noGrp="1"/>
          </p:cNvSpPr>
          <p:nvPr>
            <p:ph type="title"/>
          </p:nvPr>
        </p:nvSpPr>
        <p:spPr>
          <a:prstGeom prst="rect">
            <a:avLst/>
          </a:prstGeom>
        </p:spPr>
        <p:txBody>
          <a:bodyPr/>
          <a:lstStyle/>
          <a:p>
            <a:r>
              <a:t>Hardwiring a perceptron</a:t>
            </a:r>
          </a:p>
        </p:txBody>
      </p:sp>
      <p:sp>
        <p:nvSpPr>
          <p:cNvPr id="142" name="Perceptrons can simulate basic logic gates, such as AND"/>
          <p:cNvSpPr txBox="1">
            <a:spLocks noGrp="1"/>
          </p:cNvSpPr>
          <p:nvPr>
            <p:ph idx="1"/>
          </p:nvPr>
        </p:nvSpPr>
        <p:spPr>
          <a:xfrm>
            <a:off x="435894" y="1103071"/>
            <a:ext cx="6601010" cy="580896"/>
          </a:xfrm>
          <a:prstGeom prst="rect">
            <a:avLst/>
          </a:prstGeom>
        </p:spPr>
        <p:txBody>
          <a:bodyPr/>
          <a:lstStyle/>
          <a:p>
            <a:r>
              <a:rPr dirty="0" err="1"/>
              <a:t>Perceptrons</a:t>
            </a:r>
            <a:r>
              <a:rPr dirty="0"/>
              <a:t> can simulate basic logic gates, such as AND</a:t>
            </a:r>
          </a:p>
        </p:txBody>
      </p:sp>
      <p:grpSp>
        <p:nvGrpSpPr>
          <p:cNvPr id="145" name="Group"/>
          <p:cNvGrpSpPr/>
          <p:nvPr/>
        </p:nvGrpSpPr>
        <p:grpSpPr>
          <a:xfrm>
            <a:off x="2007539" y="2090799"/>
            <a:ext cx="1431608" cy="1431608"/>
            <a:chOff x="0" y="0"/>
            <a:chExt cx="2120900" cy="2120900"/>
          </a:xfrm>
        </p:grpSpPr>
        <p:sp>
          <p:nvSpPr>
            <p:cNvPr id="143" name="Triangle"/>
            <p:cNvSpPr/>
            <p:nvPr/>
          </p:nvSpPr>
          <p:spPr>
            <a:xfrm rot="5400000">
              <a:off x="0" y="0"/>
              <a:ext cx="2120900" cy="2120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73BFFF"/>
            </a:solidFill>
            <a:ln w="25400" cap="flat">
              <a:solidFill>
                <a:srgbClr val="000000"/>
              </a:solidFill>
              <a:prstDash val="solid"/>
              <a:miter lim="400000"/>
            </a:ln>
            <a:effectLst/>
          </p:spPr>
          <p:txBody>
            <a:bodyPr wrap="square" lIns="25718" tIns="25718" rIns="25718" bIns="25718" numCol="1" anchor="ctr">
              <a:noAutofit/>
            </a:bodyPr>
            <a:lstStyle/>
            <a:p>
              <a:pPr>
                <a:lnSpc>
                  <a:spcPts val="2093"/>
                </a:lnSpc>
                <a:defRPr sz="2600">
                  <a:effectLst>
                    <a:outerShdw blurRad="38100" dist="12700" dir="5400000" rotWithShape="0">
                      <a:srgbClr val="000000">
                        <a:alpha val="50000"/>
                      </a:srgbClr>
                    </a:outerShdw>
                  </a:effectLst>
                </a:defRPr>
              </a:pPr>
              <a:endParaRPr sz="1755"/>
            </a:p>
          </p:txBody>
        </p:sp>
        <p:sp>
          <p:nvSpPr>
            <p:cNvPr id="144" name="a + b - 1"/>
            <p:cNvSpPr txBox="1"/>
            <p:nvPr/>
          </p:nvSpPr>
          <p:spPr>
            <a:xfrm>
              <a:off x="131372" y="535049"/>
              <a:ext cx="1335124" cy="62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nSpc>
                  <a:spcPts val="3100"/>
                </a:lnSpc>
                <a:defRPr sz="2600">
                  <a:effectLst>
                    <a:outerShdw blurRad="38100" dist="12700" dir="5400000" rotWithShape="0">
                      <a:srgbClr val="000000">
                        <a:alpha val="50000"/>
                      </a:srgbClr>
                    </a:outerShdw>
                  </a:effectLst>
                </a:defRPr>
              </a:lvl1pPr>
            </a:lstStyle>
            <a:p>
              <a:r>
                <a:rPr sz="1755" dirty="0"/>
                <a:t>a + b - 1</a:t>
              </a:r>
            </a:p>
          </p:txBody>
        </p:sp>
      </p:grpSp>
      <p:sp>
        <p:nvSpPr>
          <p:cNvPr id="146" name="Line"/>
          <p:cNvSpPr/>
          <p:nvPr/>
        </p:nvSpPr>
        <p:spPr>
          <a:xfrm>
            <a:off x="3447719" y="2806603"/>
            <a:ext cx="896080" cy="1"/>
          </a:xfrm>
          <a:prstGeom prst="line">
            <a:avLst/>
          </a:prstGeom>
          <a:ln w="25400">
            <a:solidFill>
              <a:srgbClr val="000000"/>
            </a:solidFill>
            <a:miter lim="400000"/>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47" name="a ∧ b"/>
          <p:cNvSpPr txBox="1"/>
          <p:nvPr/>
        </p:nvSpPr>
        <p:spPr>
          <a:xfrm>
            <a:off x="3715764" y="2275676"/>
            <a:ext cx="577402" cy="42550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nSpc>
                <a:spcPts val="3100"/>
              </a:lnSpc>
              <a:defRPr sz="2600"/>
            </a:lvl1pPr>
          </a:lstStyle>
          <a:p>
            <a:r>
              <a:rPr sz="1755" dirty="0"/>
              <a:t>a ∧ b</a:t>
            </a:r>
          </a:p>
        </p:txBody>
      </p:sp>
      <p:sp>
        <p:nvSpPr>
          <p:cNvPr id="149" name="Line"/>
          <p:cNvSpPr/>
          <p:nvPr/>
        </p:nvSpPr>
        <p:spPr>
          <a:xfrm flipH="1">
            <a:off x="4339736" y="2810221"/>
            <a:ext cx="640649" cy="1"/>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51" name="Line"/>
          <p:cNvSpPr/>
          <p:nvPr/>
        </p:nvSpPr>
        <p:spPr>
          <a:xfrm flipH="1" flipV="1">
            <a:off x="868956" y="1991841"/>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52" name="Line"/>
          <p:cNvSpPr/>
          <p:nvPr/>
        </p:nvSpPr>
        <p:spPr>
          <a:xfrm flipH="1" flipV="1">
            <a:off x="869000" y="2446407"/>
            <a:ext cx="1128408" cy="214838"/>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53" name="Line"/>
          <p:cNvSpPr/>
          <p:nvPr/>
        </p:nvSpPr>
        <p:spPr>
          <a:xfrm flipH="1">
            <a:off x="867397" y="3200938"/>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54" name="+1"/>
          <p:cNvSpPr txBox="1"/>
          <p:nvPr/>
        </p:nvSpPr>
        <p:spPr>
          <a:xfrm>
            <a:off x="1064564" y="1940781"/>
            <a:ext cx="247184"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sp>
        <p:nvSpPr>
          <p:cNvPr id="155" name="+1"/>
          <p:cNvSpPr txBox="1"/>
          <p:nvPr/>
        </p:nvSpPr>
        <p:spPr>
          <a:xfrm>
            <a:off x="1064564" y="2335116"/>
            <a:ext cx="247184"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sp>
        <p:nvSpPr>
          <p:cNvPr id="156" name="-1"/>
          <p:cNvSpPr txBox="1"/>
          <p:nvPr/>
        </p:nvSpPr>
        <p:spPr>
          <a:xfrm>
            <a:off x="1064564" y="3192366"/>
            <a:ext cx="207108"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sp>
        <p:nvSpPr>
          <p:cNvPr id="157" name="a"/>
          <p:cNvSpPr txBox="1"/>
          <p:nvPr/>
        </p:nvSpPr>
        <p:spPr>
          <a:xfrm>
            <a:off x="670229" y="1724494"/>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a</a:t>
            </a:r>
          </a:p>
        </p:txBody>
      </p:sp>
      <p:sp>
        <p:nvSpPr>
          <p:cNvPr id="158" name="b"/>
          <p:cNvSpPr txBox="1"/>
          <p:nvPr/>
        </p:nvSpPr>
        <p:spPr>
          <a:xfrm>
            <a:off x="670229" y="2249391"/>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b</a:t>
            </a:r>
          </a:p>
        </p:txBody>
      </p:sp>
      <p:sp>
        <p:nvSpPr>
          <p:cNvPr id="159" name="1"/>
          <p:cNvSpPr txBox="1"/>
          <p:nvPr/>
        </p:nvSpPr>
        <p:spPr>
          <a:xfrm>
            <a:off x="670229" y="3320953"/>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graphicFrame>
        <p:nvGraphicFramePr>
          <p:cNvPr id="160" name="Table"/>
          <p:cNvGraphicFramePr/>
          <p:nvPr>
            <p:extLst>
              <p:ext uri="{D42A27DB-BD31-4B8C-83A1-F6EECF244321}">
                <p14:modId xmlns:p14="http://schemas.microsoft.com/office/powerpoint/2010/main" val="1225120714"/>
              </p:ext>
            </p:extLst>
          </p:nvPr>
        </p:nvGraphicFramePr>
        <p:xfrm>
          <a:off x="5141346" y="2806603"/>
          <a:ext cx="3791116" cy="1590680"/>
        </p:xfrm>
        <a:graphic>
          <a:graphicData uri="http://schemas.openxmlformats.org/drawingml/2006/table">
            <a:tbl>
              <a:tblPr/>
              <a:tblGrid>
                <a:gridCol w="947779">
                  <a:extLst>
                    <a:ext uri="{9D8B030D-6E8A-4147-A177-3AD203B41FA5}">
                      <a16:colId xmlns="" xmlns:a16="http://schemas.microsoft.com/office/drawing/2014/main" val="20000"/>
                    </a:ext>
                  </a:extLst>
                </a:gridCol>
                <a:gridCol w="947779">
                  <a:extLst>
                    <a:ext uri="{9D8B030D-6E8A-4147-A177-3AD203B41FA5}">
                      <a16:colId xmlns="" xmlns:a16="http://schemas.microsoft.com/office/drawing/2014/main" val="20001"/>
                    </a:ext>
                  </a:extLst>
                </a:gridCol>
                <a:gridCol w="947779">
                  <a:extLst>
                    <a:ext uri="{9D8B030D-6E8A-4147-A177-3AD203B41FA5}">
                      <a16:colId xmlns="" xmlns:a16="http://schemas.microsoft.com/office/drawing/2014/main" val="20002"/>
                    </a:ext>
                  </a:extLst>
                </a:gridCol>
                <a:gridCol w="947779">
                  <a:extLst>
                    <a:ext uri="{9D8B030D-6E8A-4147-A177-3AD203B41FA5}">
                      <a16:colId xmlns="" xmlns:a16="http://schemas.microsoft.com/office/drawing/2014/main" val="20003"/>
                    </a:ext>
                  </a:extLst>
                </a:gridCol>
              </a:tblGrid>
              <a:tr h="209169">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dirty="0"/>
                        <a:t>b</a:t>
                      </a:r>
                    </a:p>
                  </a:txBody>
                  <a:tcPr marL="25718" marR="25718" marT="25718" marB="25718" anchor="ctr" horzOverflow="overflow"/>
                </a:tc>
                <a:tc>
                  <a:txBody>
                    <a:bodyPr/>
                    <a:lstStyle/>
                    <a:p>
                      <a:pPr defTabSz="914400">
                        <a:lnSpc>
                          <a:spcPts val="2100"/>
                        </a:lnSpc>
                        <a:defRPr sz="1800"/>
                      </a:pPr>
                      <a:r>
                        <a:rPr sz="1200" b="1"/>
                        <a:t>a + b - 1</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209169">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1"/>
                  </a:ext>
                </a:extLst>
              </a:tr>
              <a:tr h="209169">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2"/>
                  </a:ext>
                </a:extLst>
              </a:tr>
              <a:tr h="209169">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3"/>
                  </a:ext>
                </a:extLst>
              </a:tr>
              <a:tr h="209169">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dirty="0"/>
                        <a:t>0</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tc>
                  <a:txBody>
                    <a:bodyPr/>
                    <a:lstStyle/>
                    <a:p>
                      <a:pPr defTabSz="914400">
                        <a:lnSpc>
                          <a:spcPts val="2100"/>
                        </a:lnSpc>
                        <a:defRPr sz="1800"/>
                      </a:pPr>
                      <a:r>
                        <a:rPr sz="1200" dirty="0"/>
                        <a:t>0</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595855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nother example:  logical OR"/>
          <p:cNvSpPr txBox="1">
            <a:spLocks noGrp="1"/>
          </p:cNvSpPr>
          <p:nvPr>
            <p:ph type="title"/>
          </p:nvPr>
        </p:nvSpPr>
        <p:spPr>
          <a:xfrm>
            <a:off x="363028" y="515014"/>
            <a:ext cx="8272212" cy="273844"/>
          </a:xfrm>
          <a:prstGeom prst="rect">
            <a:avLst/>
          </a:prstGeom>
        </p:spPr>
        <p:txBody>
          <a:bodyPr/>
          <a:lstStyle/>
          <a:p>
            <a:r>
              <a:t>Another example:  logical OR</a:t>
            </a:r>
          </a:p>
        </p:txBody>
      </p:sp>
      <p:grpSp>
        <p:nvGrpSpPr>
          <p:cNvPr id="165" name="Group"/>
          <p:cNvGrpSpPr/>
          <p:nvPr/>
        </p:nvGrpSpPr>
        <p:grpSpPr>
          <a:xfrm>
            <a:off x="5845016" y="1373569"/>
            <a:ext cx="1431608" cy="1431608"/>
            <a:chOff x="0" y="0"/>
            <a:chExt cx="2120900" cy="2120900"/>
          </a:xfrm>
        </p:grpSpPr>
        <p:sp>
          <p:nvSpPr>
            <p:cNvPr id="163" name="Triangle"/>
            <p:cNvSpPr/>
            <p:nvPr/>
          </p:nvSpPr>
          <p:spPr>
            <a:xfrm rot="5400000">
              <a:off x="0" y="0"/>
              <a:ext cx="2120900" cy="2120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73BFFF"/>
            </a:solidFill>
            <a:ln w="25400" cap="flat">
              <a:solidFill>
                <a:srgbClr val="000000"/>
              </a:solidFill>
              <a:prstDash val="solid"/>
              <a:miter lim="400000"/>
            </a:ln>
            <a:effectLst/>
          </p:spPr>
          <p:txBody>
            <a:bodyPr wrap="square" lIns="25718" tIns="25718" rIns="25718" bIns="25718" numCol="1" anchor="ctr">
              <a:noAutofit/>
            </a:bodyPr>
            <a:lstStyle/>
            <a:p>
              <a:pPr>
                <a:lnSpc>
                  <a:spcPts val="2093"/>
                </a:lnSpc>
                <a:defRPr sz="2600">
                  <a:effectLst>
                    <a:outerShdw blurRad="38100" dist="12700" dir="5400000" rotWithShape="0">
                      <a:srgbClr val="000000">
                        <a:alpha val="50000"/>
                      </a:srgbClr>
                    </a:outerShdw>
                  </a:effectLst>
                </a:defRPr>
              </a:pPr>
              <a:endParaRPr sz="1755"/>
            </a:p>
          </p:txBody>
        </p:sp>
        <p:sp>
          <p:nvSpPr>
            <p:cNvPr id="164" name="a + b + 0"/>
            <p:cNvSpPr txBox="1"/>
            <p:nvPr/>
          </p:nvSpPr>
          <p:spPr>
            <a:xfrm>
              <a:off x="213115" y="768349"/>
              <a:ext cx="1418241" cy="62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nSpc>
                  <a:spcPts val="3100"/>
                </a:lnSpc>
                <a:defRPr sz="2600">
                  <a:effectLst>
                    <a:outerShdw blurRad="38100" dist="12700" dir="5400000" rotWithShape="0">
                      <a:srgbClr val="000000">
                        <a:alpha val="50000"/>
                      </a:srgbClr>
                    </a:outerShdw>
                  </a:effectLst>
                </a:defRPr>
              </a:lvl1pPr>
            </a:lstStyle>
            <a:p>
              <a:r>
                <a:rPr sz="1755"/>
                <a:t>a + b + 0</a:t>
              </a:r>
            </a:p>
          </p:txBody>
        </p:sp>
      </p:grpSp>
      <p:sp>
        <p:nvSpPr>
          <p:cNvPr id="166" name="Line"/>
          <p:cNvSpPr/>
          <p:nvPr/>
        </p:nvSpPr>
        <p:spPr>
          <a:xfrm>
            <a:off x="7285196" y="2089373"/>
            <a:ext cx="896080" cy="1"/>
          </a:xfrm>
          <a:prstGeom prst="line">
            <a:avLst/>
          </a:prstGeom>
          <a:ln w="25400">
            <a:solidFill>
              <a:srgbClr val="000000"/>
            </a:solidFill>
            <a:miter lim="400000"/>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67" name="a ∨ b"/>
          <p:cNvSpPr txBox="1"/>
          <p:nvPr/>
        </p:nvSpPr>
        <p:spPr>
          <a:xfrm>
            <a:off x="7433552" y="1530173"/>
            <a:ext cx="577402" cy="425501"/>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nSpc>
                <a:spcPts val="3100"/>
              </a:lnSpc>
              <a:defRPr sz="2600"/>
            </a:lvl1pPr>
          </a:lstStyle>
          <a:p>
            <a:r>
              <a:rPr sz="1755" dirty="0"/>
              <a:t>a ∨ b</a:t>
            </a:r>
          </a:p>
        </p:txBody>
      </p:sp>
      <p:sp>
        <p:nvSpPr>
          <p:cNvPr id="169" name="Line"/>
          <p:cNvSpPr/>
          <p:nvPr/>
        </p:nvSpPr>
        <p:spPr>
          <a:xfrm flipH="1">
            <a:off x="8177213" y="2092991"/>
            <a:ext cx="640649" cy="1"/>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71" name="Line"/>
          <p:cNvSpPr/>
          <p:nvPr/>
        </p:nvSpPr>
        <p:spPr>
          <a:xfrm flipH="1" flipV="1">
            <a:off x="4706433" y="1274611"/>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72" name="Line"/>
          <p:cNvSpPr/>
          <p:nvPr/>
        </p:nvSpPr>
        <p:spPr>
          <a:xfrm flipH="1" flipV="1">
            <a:off x="4706477" y="1729177"/>
            <a:ext cx="1128408" cy="214838"/>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73" name="Line"/>
          <p:cNvSpPr/>
          <p:nvPr/>
        </p:nvSpPr>
        <p:spPr>
          <a:xfrm flipH="1">
            <a:off x="4704874" y="2483708"/>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74" name="+1"/>
          <p:cNvSpPr txBox="1"/>
          <p:nvPr/>
        </p:nvSpPr>
        <p:spPr>
          <a:xfrm>
            <a:off x="4902041" y="1223551"/>
            <a:ext cx="247184"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sp>
        <p:nvSpPr>
          <p:cNvPr id="175" name="+1"/>
          <p:cNvSpPr txBox="1"/>
          <p:nvPr/>
        </p:nvSpPr>
        <p:spPr>
          <a:xfrm>
            <a:off x="4902041" y="1626458"/>
            <a:ext cx="247184"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sp>
        <p:nvSpPr>
          <p:cNvPr id="176" name="0"/>
          <p:cNvSpPr txBox="1"/>
          <p:nvPr/>
        </p:nvSpPr>
        <p:spPr>
          <a:xfrm>
            <a:off x="4947097" y="2476829"/>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0</a:t>
            </a:r>
          </a:p>
        </p:txBody>
      </p:sp>
      <p:sp>
        <p:nvSpPr>
          <p:cNvPr id="177" name="a"/>
          <p:cNvSpPr txBox="1"/>
          <p:nvPr/>
        </p:nvSpPr>
        <p:spPr>
          <a:xfrm>
            <a:off x="4507706" y="1077818"/>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a</a:t>
            </a:r>
          </a:p>
        </p:txBody>
      </p:sp>
      <p:sp>
        <p:nvSpPr>
          <p:cNvPr id="178" name="b"/>
          <p:cNvSpPr txBox="1"/>
          <p:nvPr/>
        </p:nvSpPr>
        <p:spPr>
          <a:xfrm>
            <a:off x="4507706" y="1532161"/>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b</a:t>
            </a:r>
          </a:p>
        </p:txBody>
      </p:sp>
      <p:sp>
        <p:nvSpPr>
          <p:cNvPr id="179" name="1"/>
          <p:cNvSpPr txBox="1"/>
          <p:nvPr/>
        </p:nvSpPr>
        <p:spPr>
          <a:xfrm>
            <a:off x="4507706" y="2603723"/>
            <a:ext cx="155812" cy="306622"/>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gn="l">
              <a:lnSpc>
                <a:spcPts val="2100"/>
              </a:lnSpc>
              <a:spcBef>
                <a:spcPts val="1000"/>
              </a:spcBef>
              <a:buFont typeface="Thonburi"/>
              <a:tabLst>
                <a:tab pos="1282700" algn="l"/>
              </a:tabLst>
              <a:defRPr sz="1800"/>
            </a:lvl1pPr>
          </a:lstStyle>
          <a:p>
            <a:r>
              <a:rPr sz="1215"/>
              <a:t>1</a:t>
            </a:r>
          </a:p>
        </p:txBody>
      </p:sp>
      <p:graphicFrame>
        <p:nvGraphicFramePr>
          <p:cNvPr id="180" name="Table"/>
          <p:cNvGraphicFramePr/>
          <p:nvPr>
            <p:extLst>
              <p:ext uri="{D42A27DB-BD31-4B8C-83A1-F6EECF244321}">
                <p14:modId xmlns:p14="http://schemas.microsoft.com/office/powerpoint/2010/main" val="2177427969"/>
              </p:ext>
            </p:extLst>
          </p:nvPr>
        </p:nvGraphicFramePr>
        <p:xfrm>
          <a:off x="442034" y="1836596"/>
          <a:ext cx="3977640" cy="1590680"/>
        </p:xfrm>
        <a:graphic>
          <a:graphicData uri="http://schemas.openxmlformats.org/drawingml/2006/table">
            <a:tbl>
              <a:tblPr/>
              <a:tblGrid>
                <a:gridCol w="994410">
                  <a:extLst>
                    <a:ext uri="{9D8B030D-6E8A-4147-A177-3AD203B41FA5}">
                      <a16:colId xmlns="" xmlns:a16="http://schemas.microsoft.com/office/drawing/2014/main" val="20000"/>
                    </a:ext>
                  </a:extLst>
                </a:gridCol>
                <a:gridCol w="994410">
                  <a:extLst>
                    <a:ext uri="{9D8B030D-6E8A-4147-A177-3AD203B41FA5}">
                      <a16:colId xmlns="" xmlns:a16="http://schemas.microsoft.com/office/drawing/2014/main" val="20001"/>
                    </a:ext>
                  </a:extLst>
                </a:gridCol>
                <a:gridCol w="994410">
                  <a:extLst>
                    <a:ext uri="{9D8B030D-6E8A-4147-A177-3AD203B41FA5}">
                      <a16:colId xmlns="" xmlns:a16="http://schemas.microsoft.com/office/drawing/2014/main" val="20002"/>
                    </a:ext>
                  </a:extLst>
                </a:gridCol>
                <a:gridCol w="994410">
                  <a:extLst>
                    <a:ext uri="{9D8B030D-6E8A-4147-A177-3AD203B41FA5}">
                      <a16:colId xmlns="" xmlns:a16="http://schemas.microsoft.com/office/drawing/2014/main" val="20003"/>
                    </a:ext>
                  </a:extLst>
                </a:gridCol>
              </a:tblGrid>
              <a:tr h="300038">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dirty="0"/>
                        <a:t>a + b + 0</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300038">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2</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1"/>
                  </a:ext>
                </a:extLst>
              </a:tr>
              <a:tr h="300038">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2"/>
                  </a:ext>
                </a:extLst>
              </a:tr>
              <a:tr h="300038">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3"/>
                  </a:ext>
                </a:extLst>
              </a:tr>
              <a:tr h="300038">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dirty="0"/>
                        <a:t>0</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
        <p:nvSpPr>
          <p:cNvPr id="2" name="TextBox 1">
            <a:extLst>
              <a:ext uri="{FF2B5EF4-FFF2-40B4-BE49-F238E27FC236}">
                <a16:creationId xmlns="" xmlns:a16="http://schemas.microsoft.com/office/drawing/2014/main" id="{632B30BB-3B58-6149-BA3C-EC92FBA9EC56}"/>
              </a:ext>
            </a:extLst>
          </p:cNvPr>
          <p:cNvSpPr txBox="1"/>
          <p:nvPr/>
        </p:nvSpPr>
        <p:spPr>
          <a:xfrm>
            <a:off x="5514975" y="3759061"/>
            <a:ext cx="3120265" cy="792525"/>
          </a:xfrm>
          <a:prstGeom prst="rect">
            <a:avLst/>
          </a:prstGeom>
          <a:noFill/>
        </p:spPr>
        <p:txBody>
          <a:bodyPr wrap="square" rtlCol="0">
            <a:spAutoFit/>
          </a:bodyPr>
          <a:lstStyle/>
          <a:p>
            <a:pPr>
              <a:spcBef>
                <a:spcPts val="500"/>
              </a:spcBef>
            </a:pPr>
            <a:r>
              <a:rPr lang="en-GB" sz="1600" dirty="0"/>
              <a:t>How did I know what to change?  How can we do this in general?</a:t>
            </a:r>
          </a:p>
          <a:p>
            <a:endParaRPr lang="en-US" dirty="0"/>
          </a:p>
        </p:txBody>
      </p:sp>
      <p:sp>
        <p:nvSpPr>
          <p:cNvPr id="21" name="TextBox 20">
            <a:extLst>
              <a:ext uri="{FF2B5EF4-FFF2-40B4-BE49-F238E27FC236}">
                <a16:creationId xmlns="" xmlns:a16="http://schemas.microsoft.com/office/drawing/2014/main" id="{6F8E84D5-338F-BD4C-938A-510E2901A41E}"/>
              </a:ext>
            </a:extLst>
          </p:cNvPr>
          <p:cNvSpPr txBox="1"/>
          <p:nvPr/>
        </p:nvSpPr>
        <p:spPr>
          <a:xfrm>
            <a:off x="381810" y="1158369"/>
            <a:ext cx="4055758" cy="543739"/>
          </a:xfrm>
          <a:prstGeom prst="rect">
            <a:avLst/>
          </a:prstGeom>
          <a:noFill/>
        </p:spPr>
        <p:txBody>
          <a:bodyPr wrap="square" rtlCol="0">
            <a:spAutoFit/>
          </a:bodyPr>
          <a:lstStyle/>
          <a:p>
            <a:pPr marL="192249" indent="-192249">
              <a:lnSpc>
                <a:spcPts val="1890"/>
              </a:lnSpc>
              <a:spcBef>
                <a:spcPts val="1485"/>
              </a:spcBef>
              <a:buSzPct val="149999"/>
              <a:buChar char="•"/>
              <a:tabLst>
                <a:tab pos="728663" algn="l"/>
              </a:tabLst>
              <a:defRPr sz="2400"/>
            </a:pPr>
            <a:r>
              <a:rPr lang="en-GB" sz="1600" dirty="0"/>
              <a:t>Changing one weight gives an OR gate</a:t>
            </a:r>
          </a:p>
          <a:p>
            <a:endParaRPr lang="en-US" dirty="0"/>
          </a:p>
        </p:txBody>
      </p:sp>
    </p:spTree>
    <p:extLst>
      <p:ext uri="{BB962C8B-B14F-4D97-AF65-F5344CB8AC3E}">
        <p14:creationId xmlns:p14="http://schemas.microsoft.com/office/powerpoint/2010/main" val="105607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raining perceptrons"/>
          <p:cNvSpPr txBox="1">
            <a:spLocks noGrp="1"/>
          </p:cNvSpPr>
          <p:nvPr>
            <p:ph type="title"/>
          </p:nvPr>
        </p:nvSpPr>
        <p:spPr>
          <a:prstGeom prst="rect">
            <a:avLst/>
          </a:prstGeom>
        </p:spPr>
        <p:txBody>
          <a:bodyPr/>
          <a:lstStyle/>
          <a:p>
            <a:r>
              <a:t>Training perceptrons</a:t>
            </a:r>
          </a:p>
        </p:txBody>
      </p:sp>
      <p:sp>
        <p:nvSpPr>
          <p:cNvPr id="184" name="Perceptrons can be trained to compute a specific function…"/>
          <p:cNvSpPr txBox="1">
            <a:spLocks noGrp="1"/>
          </p:cNvSpPr>
          <p:nvPr>
            <p:ph idx="1"/>
          </p:nvPr>
        </p:nvSpPr>
        <p:spPr>
          <a:xfrm>
            <a:off x="435894" y="1082923"/>
            <a:ext cx="8272211" cy="2758727"/>
          </a:xfrm>
          <a:prstGeom prst="rect">
            <a:avLst/>
          </a:prstGeom>
        </p:spPr>
        <p:txBody>
          <a:bodyPr/>
          <a:lstStyle/>
          <a:p>
            <a:pPr>
              <a:lnSpc>
                <a:spcPct val="100000"/>
              </a:lnSpc>
              <a:spcBef>
                <a:spcPts val="500"/>
              </a:spcBef>
            </a:pPr>
            <a:r>
              <a:rPr dirty="0"/>
              <a:t>Start with perceptron with any values for weights (usually random)</a:t>
            </a:r>
          </a:p>
          <a:p>
            <a:pPr>
              <a:lnSpc>
                <a:spcPct val="100000"/>
              </a:lnSpc>
              <a:spcBef>
                <a:spcPts val="500"/>
              </a:spcBef>
            </a:pPr>
            <a:r>
              <a:rPr dirty="0"/>
              <a:t>Choose an example, apply input, let perceptron compute the answer</a:t>
            </a:r>
          </a:p>
          <a:p>
            <a:pPr>
              <a:lnSpc>
                <a:spcPct val="100000"/>
              </a:lnSpc>
              <a:spcBef>
                <a:spcPts val="500"/>
              </a:spcBef>
            </a:pPr>
            <a:r>
              <a:rPr dirty="0"/>
              <a:t>If answer right</a:t>
            </a:r>
            <a:endParaRPr lang="en-GB" dirty="0"/>
          </a:p>
          <a:p>
            <a:pPr lvl="1">
              <a:lnSpc>
                <a:spcPct val="100000"/>
              </a:lnSpc>
            </a:pPr>
            <a:r>
              <a:rPr lang="en-GB" dirty="0"/>
              <a:t>D</a:t>
            </a:r>
            <a:r>
              <a:rPr dirty="0"/>
              <a:t>o nothing</a:t>
            </a:r>
          </a:p>
          <a:p>
            <a:pPr>
              <a:lnSpc>
                <a:spcPct val="100000"/>
              </a:lnSpc>
              <a:spcBef>
                <a:spcPts val="500"/>
              </a:spcBef>
            </a:pPr>
            <a:r>
              <a:rPr dirty="0"/>
              <a:t>If answer wrong</a:t>
            </a:r>
            <a:endParaRPr lang="en-GB" dirty="0"/>
          </a:p>
          <a:p>
            <a:pPr lvl="1">
              <a:lnSpc>
                <a:spcPct val="100000"/>
              </a:lnSpc>
            </a:pPr>
            <a:r>
              <a:rPr lang="en-GB" dirty="0"/>
              <a:t>M</a:t>
            </a:r>
            <a:r>
              <a:rPr dirty="0" err="1"/>
              <a:t>odify</a:t>
            </a:r>
            <a:r>
              <a:rPr dirty="0"/>
              <a:t> weights by adding or subtracting input vector</a:t>
            </a:r>
            <a:endParaRPr lang="en-GB" dirty="0"/>
          </a:p>
          <a:p>
            <a:pPr lvl="1">
              <a:lnSpc>
                <a:spcPct val="100000"/>
              </a:lnSpc>
            </a:pPr>
            <a:r>
              <a:rPr lang="en-GB" dirty="0"/>
              <a:t>A</a:t>
            </a:r>
            <a:r>
              <a:rPr dirty="0"/>
              <a:t>dd to increase the output, subtract to decrease it</a:t>
            </a:r>
          </a:p>
          <a:p>
            <a:pPr>
              <a:lnSpc>
                <a:spcPct val="100000"/>
              </a:lnSpc>
              <a:spcBef>
                <a:spcPts val="500"/>
              </a:spcBef>
            </a:pPr>
            <a:r>
              <a:rPr dirty="0"/>
              <a:t>Iterate over all input vectors, repeating as necessary, until perceptron learns what we want, within predefined error</a:t>
            </a:r>
            <a:r>
              <a:rPr lang="en-GB" dirty="0"/>
              <a:t> limit</a:t>
            </a:r>
            <a:endParaRPr dirty="0"/>
          </a:p>
        </p:txBody>
      </p:sp>
    </p:spTree>
    <p:extLst>
      <p:ext uri="{BB962C8B-B14F-4D97-AF65-F5344CB8AC3E}">
        <p14:creationId xmlns:p14="http://schemas.microsoft.com/office/powerpoint/2010/main" val="215599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raining the logical OR function"/>
          <p:cNvSpPr txBox="1">
            <a:spLocks noGrp="1"/>
          </p:cNvSpPr>
          <p:nvPr>
            <p:ph type="title"/>
          </p:nvPr>
        </p:nvSpPr>
        <p:spPr>
          <a:prstGeom prst="rect">
            <a:avLst/>
          </a:prstGeom>
        </p:spPr>
        <p:txBody>
          <a:bodyPr/>
          <a:lstStyle/>
          <a:p>
            <a:r>
              <a:t>Training the logical OR function</a:t>
            </a:r>
          </a:p>
        </p:txBody>
      </p:sp>
      <p:sp>
        <p:nvSpPr>
          <p:cNvPr id="187" name="Initially the weights are all 0…"/>
          <p:cNvSpPr txBox="1">
            <a:spLocks noGrp="1"/>
          </p:cNvSpPr>
          <p:nvPr>
            <p:ph idx="1"/>
          </p:nvPr>
        </p:nvSpPr>
        <p:spPr>
          <a:xfrm>
            <a:off x="435895" y="1192387"/>
            <a:ext cx="8272211" cy="1012932"/>
          </a:xfrm>
          <a:prstGeom prst="rect">
            <a:avLst/>
          </a:prstGeom>
        </p:spPr>
        <p:txBody>
          <a:bodyPr/>
          <a:lstStyle/>
          <a:p>
            <a:pPr>
              <a:lnSpc>
                <a:spcPct val="100000"/>
              </a:lnSpc>
              <a:spcBef>
                <a:spcPts val="500"/>
              </a:spcBef>
            </a:pPr>
            <a:r>
              <a:rPr dirty="0"/>
              <a:t>Initial</a:t>
            </a:r>
            <a:r>
              <a:rPr lang="en-GB" dirty="0"/>
              <a:t> </a:t>
            </a:r>
            <a:r>
              <a:rPr dirty="0"/>
              <a:t>weights all 0</a:t>
            </a:r>
          </a:p>
          <a:p>
            <a:pPr lvl="1">
              <a:lnSpc>
                <a:spcPct val="100000"/>
              </a:lnSpc>
            </a:pPr>
            <a:r>
              <a:rPr lang="en-GB" dirty="0" err="1"/>
              <a:t>wei</a:t>
            </a:r>
            <a:r>
              <a:rPr dirty="0" err="1"/>
              <a:t>ght</a:t>
            </a:r>
            <a:r>
              <a:rPr dirty="0"/>
              <a:t> vector,  </a:t>
            </a:r>
            <a:r>
              <a:rPr b="1" dirty="0">
                <a:cs typeface="Times New Roman" panose="02020603050405020304" pitchFamily="18" charset="0"/>
              </a:rPr>
              <a:t>W</a:t>
            </a:r>
            <a:r>
              <a:rPr dirty="0">
                <a:cs typeface="Times New Roman" panose="02020603050405020304" pitchFamily="18" charset="0"/>
              </a:rPr>
              <a:t> = (0 0 0)</a:t>
            </a:r>
          </a:p>
          <a:p>
            <a:pPr>
              <a:lnSpc>
                <a:spcPct val="100000"/>
              </a:lnSpc>
              <a:spcBef>
                <a:spcPts val="500"/>
              </a:spcBef>
            </a:pPr>
            <a:r>
              <a:rPr lang="en-GB" dirty="0"/>
              <a:t>C</a:t>
            </a:r>
            <a:r>
              <a:rPr dirty="0" err="1"/>
              <a:t>ycle</a:t>
            </a:r>
            <a:r>
              <a:rPr dirty="0"/>
              <a:t> through inputs and change weights as necessary</a:t>
            </a:r>
          </a:p>
        </p:txBody>
      </p:sp>
      <p:graphicFrame>
        <p:nvGraphicFramePr>
          <p:cNvPr id="188" name="Table"/>
          <p:cNvGraphicFramePr/>
          <p:nvPr>
            <p:extLst>
              <p:ext uri="{D42A27DB-BD31-4B8C-83A1-F6EECF244321}">
                <p14:modId xmlns:p14="http://schemas.microsoft.com/office/powerpoint/2010/main" val="3732473857"/>
              </p:ext>
            </p:extLst>
          </p:nvPr>
        </p:nvGraphicFramePr>
        <p:xfrm>
          <a:off x="2694613" y="2393688"/>
          <a:ext cx="3528388" cy="1590680"/>
        </p:xfrm>
        <a:graphic>
          <a:graphicData uri="http://schemas.openxmlformats.org/drawingml/2006/table">
            <a:tbl>
              <a:tblPr/>
              <a:tblGrid>
                <a:gridCol w="882097">
                  <a:extLst>
                    <a:ext uri="{9D8B030D-6E8A-4147-A177-3AD203B41FA5}">
                      <a16:colId xmlns="" xmlns:a16="http://schemas.microsoft.com/office/drawing/2014/main" val="20000"/>
                    </a:ext>
                  </a:extLst>
                </a:gridCol>
                <a:gridCol w="882097">
                  <a:extLst>
                    <a:ext uri="{9D8B030D-6E8A-4147-A177-3AD203B41FA5}">
                      <a16:colId xmlns="" xmlns:a16="http://schemas.microsoft.com/office/drawing/2014/main" val="20001"/>
                    </a:ext>
                  </a:extLst>
                </a:gridCol>
                <a:gridCol w="882097">
                  <a:extLst>
                    <a:ext uri="{9D8B030D-6E8A-4147-A177-3AD203B41FA5}">
                      <a16:colId xmlns="" xmlns:a16="http://schemas.microsoft.com/office/drawing/2014/main" val="20002"/>
                    </a:ext>
                  </a:extLst>
                </a:gridCol>
                <a:gridCol w="882097">
                  <a:extLst>
                    <a:ext uri="{9D8B030D-6E8A-4147-A177-3AD203B41FA5}">
                      <a16:colId xmlns="" xmlns:a16="http://schemas.microsoft.com/office/drawing/2014/main" val="20003"/>
                    </a:ext>
                  </a:extLst>
                </a:gridCol>
              </a:tblGrid>
              <a:tr h="311485">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a:t>bias</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311485">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1"/>
                  </a:ext>
                </a:extLst>
              </a:tr>
              <a:tr h="311485">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2"/>
                  </a:ext>
                </a:extLst>
              </a:tr>
              <a:tr h="311485">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3"/>
                  </a:ext>
                </a:extLst>
              </a:tr>
              <a:tr h="311485">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561520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raining the logical OR function"/>
          <p:cNvSpPr txBox="1">
            <a:spLocks noGrp="1"/>
          </p:cNvSpPr>
          <p:nvPr>
            <p:ph type="title"/>
          </p:nvPr>
        </p:nvSpPr>
        <p:spPr>
          <a:prstGeom prst="rect">
            <a:avLst/>
          </a:prstGeom>
        </p:spPr>
        <p:txBody>
          <a:bodyPr/>
          <a:lstStyle/>
          <a:p>
            <a:r>
              <a:t>Training the logical OR function</a:t>
            </a:r>
          </a:p>
        </p:txBody>
      </p:sp>
      <p:sp>
        <p:nvSpPr>
          <p:cNvPr id="191" name="Input Weights Result Action…"/>
          <p:cNvSpPr txBox="1">
            <a:spLocks noGrp="1"/>
          </p:cNvSpPr>
          <p:nvPr>
            <p:ph idx="1"/>
          </p:nvPr>
        </p:nvSpPr>
        <p:spPr>
          <a:xfrm>
            <a:off x="292053" y="1115806"/>
            <a:ext cx="8512891" cy="2573624"/>
          </a:xfrm>
          <a:prstGeom prst="rect">
            <a:avLst/>
          </a:prstGeom>
        </p:spPr>
        <p:txBody>
          <a:bodyPr anchor="t"/>
          <a:lstStyle/>
          <a:p>
            <a:pPr marL="0" indent="0">
              <a:lnSpc>
                <a:spcPts val="1823"/>
              </a:lnSpc>
              <a:spcBef>
                <a:spcPts val="203"/>
              </a:spcBef>
              <a:buNone/>
              <a:tabLst>
                <a:tab pos="514350" algn="ctr"/>
                <a:tab pos="1414463" algn="ctr"/>
                <a:tab pos="2306003" algn="ctr"/>
                <a:tab pos="2786063" algn="l"/>
              </a:tabLst>
              <a:defRPr sz="2300" b="1"/>
            </a:pPr>
            <a:r>
              <a:rPr dirty="0"/>
              <a:t>	</a:t>
            </a:r>
            <a:r>
              <a:rPr sz="1350" dirty="0"/>
              <a:t>Input	Weights	Result	Action</a:t>
            </a:r>
          </a:p>
          <a:p>
            <a:pPr marL="0" indent="0">
              <a:lnSpc>
                <a:spcPts val="1620"/>
              </a:lnSpc>
              <a:spcBef>
                <a:spcPts val="203"/>
              </a:spcBef>
              <a:buNone/>
              <a:tabLst>
                <a:tab pos="514350" algn="ctr"/>
                <a:tab pos="1414463" algn="ctr"/>
                <a:tab pos="2306003" algn="ctr"/>
                <a:tab pos="2786063" algn="l"/>
              </a:tabLst>
              <a:defRPr sz="2300"/>
            </a:pPr>
            <a:r>
              <a:rPr sz="1350" dirty="0"/>
              <a:t>	(0 0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(0 0 0)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(1 0 1)	</a:t>
            </a:r>
            <a:r>
              <a:rPr lang="en-GB" sz="1350" dirty="0">
                <a:solidFill>
                  <a:srgbClr val="EC008C"/>
                </a:solidFill>
              </a:rPr>
              <a:t> </a:t>
            </a:r>
            <a:r>
              <a:rPr sz="1350" dirty="0"/>
              <a:t>	1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(0 1 1)	1	correct:  change nothing</a:t>
            </a:r>
          </a:p>
          <a:p>
            <a:pPr marL="0" indent="0">
              <a:lnSpc>
                <a:spcPts val="1620"/>
              </a:lnSpc>
              <a:spcBef>
                <a:spcPts val="203"/>
              </a:spcBef>
              <a:buNone/>
              <a:tabLst>
                <a:tab pos="514350" algn="ctr"/>
                <a:tab pos="1414463" algn="ctr"/>
                <a:tab pos="2306003" algn="ctr"/>
                <a:tab pos="2786063" algn="l"/>
              </a:tabLst>
              <a:defRPr sz="2300"/>
            </a:pPr>
            <a:r>
              <a:rPr sz="1350" dirty="0"/>
              <a:t>	(0 0 1)	(0 1 1)	1	</a:t>
            </a:r>
            <a:r>
              <a:rPr sz="1350" dirty="0">
                <a:solidFill>
                  <a:srgbClr val="EC008C"/>
                </a:solidFill>
              </a:rPr>
              <a:t>should </a:t>
            </a:r>
            <a:r>
              <a:rPr lang="en-GB" sz="1350" dirty="0">
                <a:solidFill>
                  <a:srgbClr val="EC008C"/>
                </a:solidFill>
              </a:rPr>
              <a:t>be</a:t>
            </a:r>
            <a:r>
              <a:rPr sz="1350" dirty="0">
                <a:solidFill>
                  <a:srgbClr val="EC008C"/>
                </a:solidFill>
              </a:rPr>
              <a:t> 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(0 1 1)		1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(0 1 0)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(1 1 1)		1	correct:  change nothing</a:t>
            </a:r>
          </a:p>
          <a:p>
            <a:pPr marL="0" indent="0">
              <a:lnSpc>
                <a:spcPts val="1620"/>
              </a:lnSpc>
              <a:spcBef>
                <a:spcPts val="203"/>
              </a:spcBef>
              <a:buNone/>
              <a:tabLst>
                <a:tab pos="514350" algn="ctr"/>
                <a:tab pos="1414463" algn="ctr"/>
                <a:tab pos="2306003" algn="ctr"/>
                <a:tab pos="2786063" algn="l"/>
              </a:tabLst>
              <a:defRPr sz="2300"/>
            </a:pPr>
            <a:r>
              <a:rPr sz="1350" dirty="0"/>
              <a:t>	(0 0 1)	(1 1 1)	1	</a:t>
            </a:r>
            <a:r>
              <a:rPr sz="1350" dirty="0">
                <a:solidFill>
                  <a:srgbClr val="EC008C"/>
                </a:solidFill>
              </a:rPr>
              <a:t>should </a:t>
            </a:r>
            <a:r>
              <a:rPr lang="en-GB" sz="1350" dirty="0">
                <a:solidFill>
                  <a:srgbClr val="EC008C"/>
                </a:solidFill>
              </a:rPr>
              <a:t>be</a:t>
            </a:r>
            <a:r>
              <a:rPr sz="1350" dirty="0">
                <a:solidFill>
                  <a:srgbClr val="EC008C"/>
                </a:solidFill>
              </a:rPr>
              <a:t> 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(0 1 1)		1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(1 1 0)	1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(1 1 0)	1	correct:  change nothing</a:t>
            </a:r>
          </a:p>
          <a:p>
            <a:pPr marL="0" indent="0">
              <a:lnSpc>
                <a:spcPts val="1620"/>
              </a:lnSpc>
              <a:spcBef>
                <a:spcPts val="203"/>
              </a:spcBef>
              <a:buNone/>
              <a:tabLst>
                <a:tab pos="514350" algn="ctr"/>
                <a:tab pos="1414463" algn="ctr"/>
                <a:tab pos="2306003" algn="ctr"/>
                <a:tab pos="2786063" algn="l"/>
              </a:tabLst>
              <a:defRPr sz="2300"/>
            </a:pPr>
            <a:r>
              <a:rPr sz="1350" dirty="0"/>
              <a:t>	(0 0 1)	(1 1 0)	0	correct:  change nothing</a:t>
            </a:r>
          </a:p>
        </p:txBody>
      </p:sp>
      <p:graphicFrame>
        <p:nvGraphicFramePr>
          <p:cNvPr id="192" name="Table"/>
          <p:cNvGraphicFramePr/>
          <p:nvPr>
            <p:extLst>
              <p:ext uri="{D42A27DB-BD31-4B8C-83A1-F6EECF244321}">
                <p14:modId xmlns:p14="http://schemas.microsoft.com/office/powerpoint/2010/main" val="1841340751"/>
              </p:ext>
            </p:extLst>
          </p:nvPr>
        </p:nvGraphicFramePr>
        <p:xfrm>
          <a:off x="6686769" y="1155847"/>
          <a:ext cx="2014764" cy="1590680"/>
        </p:xfrm>
        <a:graphic>
          <a:graphicData uri="http://schemas.openxmlformats.org/drawingml/2006/table">
            <a:tbl>
              <a:tblPr/>
              <a:tblGrid>
                <a:gridCol w="503691">
                  <a:extLst>
                    <a:ext uri="{9D8B030D-6E8A-4147-A177-3AD203B41FA5}">
                      <a16:colId xmlns="" xmlns:a16="http://schemas.microsoft.com/office/drawing/2014/main" val="20000"/>
                    </a:ext>
                  </a:extLst>
                </a:gridCol>
                <a:gridCol w="503691">
                  <a:extLst>
                    <a:ext uri="{9D8B030D-6E8A-4147-A177-3AD203B41FA5}">
                      <a16:colId xmlns="" xmlns:a16="http://schemas.microsoft.com/office/drawing/2014/main" val="20001"/>
                    </a:ext>
                  </a:extLst>
                </a:gridCol>
                <a:gridCol w="503691">
                  <a:extLst>
                    <a:ext uri="{9D8B030D-6E8A-4147-A177-3AD203B41FA5}">
                      <a16:colId xmlns="" xmlns:a16="http://schemas.microsoft.com/office/drawing/2014/main" val="20002"/>
                    </a:ext>
                  </a:extLst>
                </a:gridCol>
                <a:gridCol w="503691">
                  <a:extLst>
                    <a:ext uri="{9D8B030D-6E8A-4147-A177-3AD203B41FA5}">
                      <a16:colId xmlns="" xmlns:a16="http://schemas.microsoft.com/office/drawing/2014/main" val="20003"/>
                    </a:ext>
                  </a:extLst>
                </a:gridCol>
              </a:tblGrid>
              <a:tr h="273915">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dirty="0"/>
                        <a:t>bias</a:t>
                      </a:r>
                    </a:p>
                  </a:txBody>
                  <a:tcPr marL="25718" marR="25718" marT="25718" marB="25718" anchor="ctr" horzOverflow="overflow"/>
                </a:tc>
                <a:tc>
                  <a:txBody>
                    <a:bodyPr/>
                    <a:lstStyle/>
                    <a:p>
                      <a:pPr defTabSz="914400">
                        <a:lnSpc>
                          <a:spcPts val="2100"/>
                        </a:lnSpc>
                        <a:defRPr sz="1800"/>
                      </a:pPr>
                      <a:r>
                        <a:rPr sz="1200" b="1" dirty="0"/>
                        <a:t>out</a:t>
                      </a:r>
                    </a:p>
                  </a:txBody>
                  <a:tcPr marL="25718" marR="25718" marT="25718" marB="25718" anchor="ctr" horzOverflow="overflow"/>
                </a:tc>
                <a:extLst>
                  <a:ext uri="{0D108BD9-81ED-4DB2-BD59-A6C34878D82A}">
                    <a16:rowId xmlns="" xmlns:a16="http://schemas.microsoft.com/office/drawing/2014/main" val="10000"/>
                  </a:ext>
                </a:extLst>
              </a:tr>
              <a:tr h="273915">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1"/>
                  </a:ext>
                </a:extLst>
              </a:tr>
              <a:tr h="273915">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2"/>
                  </a:ext>
                </a:extLst>
              </a:tr>
              <a:tr h="273915">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extLst>
                  <a:ext uri="{0D108BD9-81ED-4DB2-BD59-A6C34878D82A}">
                    <a16:rowId xmlns="" xmlns:a16="http://schemas.microsoft.com/office/drawing/2014/main" val="10003"/>
                  </a:ext>
                </a:extLst>
              </a:tr>
              <a:tr h="273915">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
        <p:nvSpPr>
          <p:cNvPr id="193" name="Line"/>
          <p:cNvSpPr/>
          <p:nvPr/>
        </p:nvSpPr>
        <p:spPr>
          <a:xfrm flipH="1" flipV="1">
            <a:off x="1129649" y="1798219"/>
            <a:ext cx="431113" cy="145915"/>
          </a:xfrm>
          <a:prstGeom prst="line">
            <a:avLst/>
          </a:prstGeom>
          <a:ln w="25400">
            <a:solidFill>
              <a:srgbClr val="EC008C"/>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94" name="Line"/>
          <p:cNvSpPr/>
          <p:nvPr/>
        </p:nvSpPr>
        <p:spPr>
          <a:xfrm flipH="1" flipV="1">
            <a:off x="1129649" y="2480631"/>
            <a:ext cx="431114" cy="145916"/>
          </a:xfrm>
          <a:prstGeom prst="line">
            <a:avLst/>
          </a:prstGeom>
          <a:ln w="25400">
            <a:solidFill>
              <a:srgbClr val="EC008C"/>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95" name="Line"/>
          <p:cNvSpPr/>
          <p:nvPr/>
        </p:nvSpPr>
        <p:spPr>
          <a:xfrm flipH="1" flipV="1">
            <a:off x="1130000" y="2966837"/>
            <a:ext cx="431114" cy="145916"/>
          </a:xfrm>
          <a:prstGeom prst="line">
            <a:avLst/>
          </a:prstGeom>
          <a:ln w="25400">
            <a:solidFill>
              <a:srgbClr val="EC008C"/>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96" name="Line"/>
          <p:cNvSpPr/>
          <p:nvPr/>
        </p:nvSpPr>
        <p:spPr>
          <a:xfrm flipH="1" flipV="1">
            <a:off x="1129649" y="3413098"/>
            <a:ext cx="431114" cy="145916"/>
          </a:xfrm>
          <a:prstGeom prst="line">
            <a:avLst/>
          </a:prstGeom>
          <a:ln w="25400">
            <a:solidFill>
              <a:srgbClr val="EC008C"/>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198" name="complete correct epoch"/>
          <p:cNvSpPr txBox="1"/>
          <p:nvPr/>
        </p:nvSpPr>
        <p:spPr>
          <a:xfrm>
            <a:off x="5847777" y="3398714"/>
            <a:ext cx="2581847" cy="997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l">
              <a:lnSpc>
                <a:spcPts val="2500"/>
              </a:lnSpc>
              <a:defRPr sz="2600" i="1">
                <a:solidFill>
                  <a:srgbClr val="304CFF"/>
                </a:solidFill>
              </a:defRPr>
            </a:lvl1pPr>
          </a:lstStyle>
          <a:p>
            <a:r>
              <a:rPr sz="1600" i="0" dirty="0">
                <a:solidFill>
                  <a:srgbClr val="002060"/>
                </a:solidFill>
              </a:rPr>
              <a:t>complete correct </a:t>
            </a:r>
            <a:r>
              <a:rPr sz="1600" b="1" i="0" dirty="0">
                <a:solidFill>
                  <a:srgbClr val="002060"/>
                </a:solidFill>
              </a:rPr>
              <a:t>epoch</a:t>
            </a:r>
            <a:r>
              <a:rPr lang="en-GB" sz="1600" b="1" i="0" dirty="0">
                <a:solidFill>
                  <a:srgbClr val="002060"/>
                </a:solidFill>
              </a:rPr>
              <a:t> </a:t>
            </a:r>
            <a:r>
              <a:rPr lang="en-GB" sz="1600" i="0" dirty="0">
                <a:solidFill>
                  <a:srgbClr val="002060"/>
                </a:solidFill>
              </a:rPr>
              <a:t>- cycle over the entire input data </a:t>
            </a:r>
            <a:endParaRPr sz="1600" i="0" dirty="0">
              <a:solidFill>
                <a:srgbClr val="002060"/>
              </a:solidFill>
            </a:endParaRPr>
          </a:p>
        </p:txBody>
      </p:sp>
      <p:sp>
        <p:nvSpPr>
          <p:cNvPr id="2" name="Right Brace 1">
            <a:extLst>
              <a:ext uri="{FF2B5EF4-FFF2-40B4-BE49-F238E27FC236}">
                <a16:creationId xmlns="" xmlns:a16="http://schemas.microsoft.com/office/drawing/2014/main" id="{B52B2AF3-F498-8A4F-8DBE-9EA409CE9E99}"/>
              </a:ext>
            </a:extLst>
          </p:cNvPr>
          <p:cNvSpPr/>
          <p:nvPr/>
        </p:nvSpPr>
        <p:spPr>
          <a:xfrm>
            <a:off x="5286375" y="3486056"/>
            <a:ext cx="328613" cy="9002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 xmlns:a16="http://schemas.microsoft.com/office/drawing/2014/main" id="{10176B64-E538-8C41-A322-5C0709DE4CA9}"/>
              </a:ext>
            </a:extLst>
          </p:cNvPr>
          <p:cNvSpPr txBox="1"/>
          <p:nvPr/>
        </p:nvSpPr>
        <p:spPr>
          <a:xfrm>
            <a:off x="1460500" y="1840848"/>
            <a:ext cx="685800" cy="309981"/>
          </a:xfrm>
          <a:prstGeom prst="rect">
            <a:avLst/>
          </a:prstGeom>
          <a:noFill/>
        </p:spPr>
        <p:txBody>
          <a:bodyPr wrap="square" rtlCol="0">
            <a:spAutoFit/>
          </a:bodyPr>
          <a:lstStyle/>
          <a:p>
            <a:r>
              <a:rPr lang="en-GB" dirty="0">
                <a:solidFill>
                  <a:srgbClr val="EC008C"/>
                </a:solidFill>
              </a:rPr>
              <a:t>(0 1 1)</a:t>
            </a:r>
            <a:endParaRPr lang="en-US" dirty="0"/>
          </a:p>
        </p:txBody>
      </p:sp>
      <p:sp>
        <p:nvSpPr>
          <p:cNvPr id="12" name="TextBox 11">
            <a:extLst>
              <a:ext uri="{FF2B5EF4-FFF2-40B4-BE49-F238E27FC236}">
                <a16:creationId xmlns="" xmlns:a16="http://schemas.microsoft.com/office/drawing/2014/main" id="{B074EC63-55AC-1D46-83B6-E51FB63773D5}"/>
              </a:ext>
            </a:extLst>
          </p:cNvPr>
          <p:cNvSpPr txBox="1"/>
          <p:nvPr/>
        </p:nvSpPr>
        <p:spPr>
          <a:xfrm>
            <a:off x="1460500" y="2515496"/>
            <a:ext cx="685800" cy="309981"/>
          </a:xfrm>
          <a:prstGeom prst="rect">
            <a:avLst/>
          </a:prstGeom>
          <a:noFill/>
        </p:spPr>
        <p:txBody>
          <a:bodyPr wrap="square" rtlCol="0">
            <a:spAutoFit/>
          </a:bodyPr>
          <a:lstStyle/>
          <a:p>
            <a:r>
              <a:rPr lang="en-GB" dirty="0">
                <a:solidFill>
                  <a:srgbClr val="EC008C"/>
                </a:solidFill>
              </a:rPr>
              <a:t>(0 1 0)</a:t>
            </a:r>
            <a:endParaRPr lang="en-US" dirty="0"/>
          </a:p>
        </p:txBody>
      </p:sp>
      <p:sp>
        <p:nvSpPr>
          <p:cNvPr id="13" name="TextBox 12">
            <a:extLst>
              <a:ext uri="{FF2B5EF4-FFF2-40B4-BE49-F238E27FC236}">
                <a16:creationId xmlns="" xmlns:a16="http://schemas.microsoft.com/office/drawing/2014/main" id="{0B013AAD-937E-A345-8758-CA99062373BE}"/>
              </a:ext>
            </a:extLst>
          </p:cNvPr>
          <p:cNvSpPr txBox="1"/>
          <p:nvPr/>
        </p:nvSpPr>
        <p:spPr>
          <a:xfrm>
            <a:off x="1460500" y="2991214"/>
            <a:ext cx="685800" cy="309981"/>
          </a:xfrm>
          <a:prstGeom prst="rect">
            <a:avLst/>
          </a:prstGeom>
          <a:noFill/>
        </p:spPr>
        <p:txBody>
          <a:bodyPr wrap="square" rtlCol="0">
            <a:spAutoFit/>
          </a:bodyPr>
          <a:lstStyle/>
          <a:p>
            <a:r>
              <a:rPr lang="en-GB" dirty="0">
                <a:solidFill>
                  <a:srgbClr val="EC008C"/>
                </a:solidFill>
              </a:rPr>
              <a:t>(1 1 1)</a:t>
            </a:r>
            <a:endParaRPr lang="en-US" dirty="0"/>
          </a:p>
        </p:txBody>
      </p:sp>
      <p:sp>
        <p:nvSpPr>
          <p:cNvPr id="14" name="TextBox 13">
            <a:extLst>
              <a:ext uri="{FF2B5EF4-FFF2-40B4-BE49-F238E27FC236}">
                <a16:creationId xmlns="" xmlns:a16="http://schemas.microsoft.com/office/drawing/2014/main" id="{E0318D5D-4455-7443-A295-8534EE5EE077}"/>
              </a:ext>
            </a:extLst>
          </p:cNvPr>
          <p:cNvSpPr txBox="1"/>
          <p:nvPr/>
        </p:nvSpPr>
        <p:spPr>
          <a:xfrm>
            <a:off x="1450652" y="3404023"/>
            <a:ext cx="685800" cy="309981"/>
          </a:xfrm>
          <a:prstGeom prst="rect">
            <a:avLst/>
          </a:prstGeom>
          <a:noFill/>
        </p:spPr>
        <p:txBody>
          <a:bodyPr wrap="square" rtlCol="0">
            <a:spAutoFit/>
          </a:bodyPr>
          <a:lstStyle/>
          <a:p>
            <a:r>
              <a:rPr lang="en-GB" dirty="0">
                <a:solidFill>
                  <a:srgbClr val="EC008C"/>
                </a:solidFill>
              </a:rPr>
              <a:t>(1 1 0)</a:t>
            </a:r>
            <a:endParaRPr lang="en-US" dirty="0"/>
          </a:p>
        </p:txBody>
      </p:sp>
    </p:spTree>
    <p:extLst>
      <p:ext uri="{BB962C8B-B14F-4D97-AF65-F5344CB8AC3E}">
        <p14:creationId xmlns:p14="http://schemas.microsoft.com/office/powerpoint/2010/main" val="341147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1">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1">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1">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1">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1">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1">
                                            <p:txEl>
                                              <p:pRg st="13" end="1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9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8" grpId="0"/>
      <p:bldP spid="2" grpId="0" animBg="1"/>
      <p:bldP spid="3" grpId="0"/>
      <p:bldP spid="12" grpId="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 name="Table"/>
          <p:cNvGraphicFramePr/>
          <p:nvPr>
            <p:extLst>
              <p:ext uri="{D42A27DB-BD31-4B8C-83A1-F6EECF244321}">
                <p14:modId xmlns:p14="http://schemas.microsoft.com/office/powerpoint/2010/main" val="2216726058"/>
              </p:ext>
            </p:extLst>
          </p:nvPr>
        </p:nvGraphicFramePr>
        <p:xfrm>
          <a:off x="6388974" y="1053680"/>
          <a:ext cx="2171932" cy="1590680"/>
        </p:xfrm>
        <a:graphic>
          <a:graphicData uri="http://schemas.openxmlformats.org/drawingml/2006/table">
            <a:tbl>
              <a:tblPr/>
              <a:tblGrid>
                <a:gridCol w="542983">
                  <a:extLst>
                    <a:ext uri="{9D8B030D-6E8A-4147-A177-3AD203B41FA5}">
                      <a16:colId xmlns="" xmlns:a16="http://schemas.microsoft.com/office/drawing/2014/main" val="20000"/>
                    </a:ext>
                  </a:extLst>
                </a:gridCol>
                <a:gridCol w="542983">
                  <a:extLst>
                    <a:ext uri="{9D8B030D-6E8A-4147-A177-3AD203B41FA5}">
                      <a16:colId xmlns="" xmlns:a16="http://schemas.microsoft.com/office/drawing/2014/main" val="20001"/>
                    </a:ext>
                  </a:extLst>
                </a:gridCol>
                <a:gridCol w="542983">
                  <a:extLst>
                    <a:ext uri="{9D8B030D-6E8A-4147-A177-3AD203B41FA5}">
                      <a16:colId xmlns="" xmlns:a16="http://schemas.microsoft.com/office/drawing/2014/main" val="20002"/>
                    </a:ext>
                  </a:extLst>
                </a:gridCol>
                <a:gridCol w="542983">
                  <a:extLst>
                    <a:ext uri="{9D8B030D-6E8A-4147-A177-3AD203B41FA5}">
                      <a16:colId xmlns="" xmlns:a16="http://schemas.microsoft.com/office/drawing/2014/main" val="20003"/>
                    </a:ext>
                  </a:extLst>
                </a:gridCol>
              </a:tblGrid>
              <a:tr h="232946">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a:t>bias</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1"/>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2"/>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3"/>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
        <p:nvSpPr>
          <p:cNvPr id="206" name="Learning the logical AND function"/>
          <p:cNvSpPr txBox="1">
            <a:spLocks noGrp="1"/>
          </p:cNvSpPr>
          <p:nvPr>
            <p:ph type="title"/>
          </p:nvPr>
        </p:nvSpPr>
        <p:spPr>
          <a:prstGeom prst="rect">
            <a:avLst/>
          </a:prstGeom>
        </p:spPr>
        <p:txBody>
          <a:bodyPr/>
          <a:lstStyle/>
          <a:p>
            <a:r>
              <a:t>Learning the logical AND function</a:t>
            </a:r>
          </a:p>
        </p:txBody>
      </p:sp>
      <p:sp>
        <p:nvSpPr>
          <p:cNvPr id="207" name="Input Weights Result Action…"/>
          <p:cNvSpPr txBox="1">
            <a:spLocks noGrp="1"/>
          </p:cNvSpPr>
          <p:nvPr>
            <p:ph idx="1"/>
          </p:nvPr>
        </p:nvSpPr>
        <p:spPr>
          <a:xfrm>
            <a:off x="236401" y="1025773"/>
            <a:ext cx="6335966" cy="3329251"/>
          </a:xfrm>
          <a:prstGeom prst="rect">
            <a:avLst/>
          </a:prstGeom>
        </p:spPr>
        <p:txBody>
          <a:bodyPr anchor="t"/>
          <a:lstStyle/>
          <a:p>
            <a:pPr marL="0" indent="0">
              <a:lnSpc>
                <a:spcPts val="1823"/>
              </a:lnSpc>
              <a:spcBef>
                <a:spcPts val="203"/>
              </a:spcBef>
              <a:buNone/>
              <a:tabLst>
                <a:tab pos="514350" algn="ctr"/>
                <a:tab pos="1414463" algn="ctr"/>
                <a:tab pos="2306003" algn="ctr"/>
                <a:tab pos="2786063" algn="l"/>
              </a:tabLst>
              <a:defRPr sz="2300" b="1"/>
            </a:pPr>
            <a:r>
              <a:rPr dirty="0"/>
              <a:t>	</a:t>
            </a:r>
            <a:r>
              <a:rPr sz="1350" dirty="0"/>
              <a:t>Input	Weights	Result	Action</a:t>
            </a:r>
          </a:p>
          <a:p>
            <a:pPr marL="0" indent="0">
              <a:lnSpc>
                <a:spcPts val="1620"/>
              </a:lnSpc>
              <a:spcBef>
                <a:spcPts val="203"/>
              </a:spcBef>
              <a:buNone/>
              <a:tabLst>
                <a:tab pos="514350" algn="ctr"/>
                <a:tab pos="1414463" algn="ctr"/>
                <a:tab pos="2306003" algn="ctr"/>
                <a:tab pos="2786063" algn="l"/>
              </a:tabLst>
              <a:defRPr sz="2300"/>
            </a:pPr>
            <a:r>
              <a:rPr sz="1350" dirty="0"/>
              <a:t>	(0 0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(0 0 0)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(0 0 1)	</a:t>
            </a:r>
            <a:r>
              <a:rPr sz="1350" dirty="0">
                <a:solidFill>
                  <a:srgbClr val="EC008C"/>
                </a:solidFill>
              </a:rPr>
              <a:t>(1 1 1)</a:t>
            </a:r>
            <a:r>
              <a:rPr sz="1350" dirty="0"/>
              <a:t>	1	</a:t>
            </a:r>
            <a:r>
              <a:rPr sz="1350" dirty="0">
                <a:solidFill>
                  <a:srgbClr val="EC008C"/>
                </a:solidFill>
              </a:rPr>
              <a:t>should </a:t>
            </a:r>
            <a:r>
              <a:rPr lang="en-GB" sz="1350" dirty="0">
                <a:solidFill>
                  <a:srgbClr val="EC008C"/>
                </a:solidFill>
              </a:rPr>
              <a:t>be </a:t>
            </a:r>
            <a:r>
              <a:rPr sz="1350" dirty="0">
                <a:solidFill>
                  <a:srgbClr val="EC008C"/>
                </a:solidFill>
              </a:rPr>
              <a:t>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(0 1 1)	</a:t>
            </a:r>
            <a:r>
              <a:rPr sz="1350" dirty="0">
                <a:solidFill>
                  <a:srgbClr val="EC008C"/>
                </a:solidFill>
              </a:rPr>
              <a:t>(1 1 0)</a:t>
            </a:r>
            <a:r>
              <a:rPr sz="1350" dirty="0"/>
              <a:t>	1	</a:t>
            </a:r>
            <a:r>
              <a:rPr sz="1350" dirty="0">
                <a:solidFill>
                  <a:srgbClr val="EC008C"/>
                </a:solidFill>
              </a:rPr>
              <a:t>should </a:t>
            </a:r>
            <a:r>
              <a:rPr lang="en-GB" sz="1350" dirty="0">
                <a:solidFill>
                  <a:srgbClr val="EC008C"/>
                </a:solidFill>
              </a:rPr>
              <a:t>be </a:t>
            </a:r>
            <a:r>
              <a:rPr sz="1350" dirty="0">
                <a:solidFill>
                  <a:srgbClr val="EC008C"/>
                </a:solidFill>
              </a:rPr>
              <a:t>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(1 0 1)	</a:t>
            </a:r>
            <a:r>
              <a:rPr sz="1350" dirty="0">
                <a:solidFill>
                  <a:srgbClr val="EC008C"/>
                </a:solidFill>
              </a:rPr>
              <a:t>(1 0 -1)</a:t>
            </a:r>
            <a:r>
              <a:rPr sz="1350" dirty="0"/>
              <a:t>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(1 0 -1)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(0 0 1)	(2 1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(2 1 0)	1	</a:t>
            </a:r>
            <a:r>
              <a:rPr sz="1350" dirty="0">
                <a:solidFill>
                  <a:srgbClr val="EC008C"/>
                </a:solidFill>
              </a:rPr>
              <a:t>should </a:t>
            </a:r>
            <a:r>
              <a:rPr lang="en-GB" sz="1350" dirty="0">
                <a:solidFill>
                  <a:srgbClr val="EC008C"/>
                </a:solidFill>
              </a:rPr>
              <a:t>be </a:t>
            </a:r>
            <a:r>
              <a:rPr sz="1350" dirty="0">
                <a:solidFill>
                  <a:srgbClr val="EC008C"/>
                </a:solidFill>
              </a:rPr>
              <a:t>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(1 0 1)	</a:t>
            </a:r>
            <a:r>
              <a:rPr sz="1350" dirty="0">
                <a:solidFill>
                  <a:srgbClr val="EC008C"/>
                </a:solidFill>
              </a:rPr>
              <a:t>(2 0 -1)</a:t>
            </a:r>
            <a:r>
              <a:rPr sz="1350" dirty="0"/>
              <a:t>	1	</a:t>
            </a:r>
            <a:r>
              <a:rPr sz="1350" dirty="0">
                <a:solidFill>
                  <a:srgbClr val="EC008C"/>
                </a:solidFill>
              </a:rPr>
              <a:t>should </a:t>
            </a:r>
            <a:r>
              <a:rPr lang="en-GB" sz="1350" dirty="0">
                <a:solidFill>
                  <a:srgbClr val="EC008C"/>
                </a:solidFill>
              </a:rPr>
              <a:t>be </a:t>
            </a:r>
            <a:r>
              <a:rPr sz="1350" dirty="0">
                <a:solidFill>
                  <a:srgbClr val="EC008C"/>
                </a:solidFill>
              </a:rPr>
              <a:t>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(1 1 1)	</a:t>
            </a:r>
            <a:r>
              <a:rPr sz="1350" dirty="0">
                <a:solidFill>
                  <a:srgbClr val="EC008C"/>
                </a:solidFill>
              </a:rPr>
              <a:t>(1 0 -2)</a:t>
            </a:r>
            <a:r>
              <a:rPr sz="1350" dirty="0"/>
              <a:t>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(0 0 1)	</a:t>
            </a:r>
            <a:r>
              <a:rPr sz="1350" dirty="0">
                <a:solidFill>
                  <a:srgbClr val="EC008C"/>
                </a:solidFill>
              </a:rPr>
              <a:t>(2 1 -1)</a:t>
            </a:r>
            <a:r>
              <a:rPr sz="1350" dirty="0"/>
              <a:t>	0	correct:  change nothing</a:t>
            </a:r>
          </a:p>
        </p:txBody>
      </p:sp>
    </p:spTree>
    <p:extLst>
      <p:ext uri="{BB962C8B-B14F-4D97-AF65-F5344CB8AC3E}">
        <p14:creationId xmlns:p14="http://schemas.microsoft.com/office/powerpoint/2010/main" val="664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ing the logical AND function"/>
          <p:cNvSpPr txBox="1">
            <a:spLocks noGrp="1"/>
          </p:cNvSpPr>
          <p:nvPr>
            <p:ph type="title"/>
          </p:nvPr>
        </p:nvSpPr>
        <p:spPr>
          <a:prstGeom prst="rect">
            <a:avLst/>
          </a:prstGeom>
        </p:spPr>
        <p:txBody>
          <a:bodyPr/>
          <a:lstStyle/>
          <a:p>
            <a:r>
              <a:t>Learning the logical AND function</a:t>
            </a:r>
          </a:p>
        </p:txBody>
      </p:sp>
      <p:sp>
        <p:nvSpPr>
          <p:cNvPr id="211" name="Input Weights Result Action…"/>
          <p:cNvSpPr txBox="1">
            <a:spLocks noGrp="1"/>
          </p:cNvSpPr>
          <p:nvPr>
            <p:ph idx="1"/>
          </p:nvPr>
        </p:nvSpPr>
        <p:spPr>
          <a:xfrm>
            <a:off x="288695" y="1769010"/>
            <a:ext cx="8272211" cy="2758727"/>
          </a:xfrm>
          <a:prstGeom prst="rect">
            <a:avLst/>
          </a:prstGeom>
        </p:spPr>
        <p:txBody>
          <a:bodyPr anchor="t"/>
          <a:lstStyle/>
          <a:p>
            <a:pPr marL="0" indent="0">
              <a:lnSpc>
                <a:spcPts val="1823"/>
              </a:lnSpc>
              <a:spcBef>
                <a:spcPts val="203"/>
              </a:spcBef>
              <a:buNone/>
              <a:tabLst>
                <a:tab pos="514350" algn="ctr"/>
                <a:tab pos="1414463" algn="ctr"/>
                <a:tab pos="2306003" algn="ctr"/>
                <a:tab pos="2786063" algn="l"/>
              </a:tabLst>
              <a:defRPr sz="2300" b="1"/>
            </a:pPr>
            <a:r>
              <a:rPr dirty="0"/>
              <a:t>	</a:t>
            </a:r>
            <a:r>
              <a:rPr sz="1350" dirty="0"/>
              <a:t>Input	Weights	Result	Action</a:t>
            </a:r>
          </a:p>
          <a:p>
            <a:pPr marL="0" indent="0">
              <a:lnSpc>
                <a:spcPts val="1620"/>
              </a:lnSpc>
              <a:spcBef>
                <a:spcPts val="203"/>
              </a:spcBef>
              <a:buNone/>
              <a:tabLst>
                <a:tab pos="514350" algn="ctr"/>
                <a:tab pos="1414463" algn="ctr"/>
                <a:tab pos="2306003" algn="ctr"/>
                <a:tab pos="2786063" algn="l"/>
              </a:tabLst>
              <a:defRPr sz="2300"/>
            </a:pPr>
            <a:r>
              <a:rPr sz="1350" dirty="0"/>
              <a:t>	(0 0 1)	</a:t>
            </a:r>
            <a:r>
              <a:rPr sz="1350" dirty="0">
                <a:solidFill>
                  <a:srgbClr val="EC008C"/>
                </a:solidFill>
              </a:rPr>
              <a:t>(2 1 -1)</a:t>
            </a:r>
            <a:r>
              <a:rPr sz="1350" dirty="0"/>
              <a:t>	0	correct:  change nothing </a:t>
            </a:r>
          </a:p>
          <a:p>
            <a:pPr marL="0" indent="0">
              <a:lnSpc>
                <a:spcPts val="1620"/>
              </a:lnSpc>
              <a:spcBef>
                <a:spcPts val="203"/>
              </a:spcBef>
              <a:buNone/>
              <a:tabLst>
                <a:tab pos="514350" algn="ctr"/>
                <a:tab pos="1414463" algn="ctr"/>
                <a:tab pos="2306003" algn="ctr"/>
                <a:tab pos="2786063" algn="l"/>
              </a:tabLst>
              <a:defRPr sz="2300"/>
            </a:pPr>
            <a:r>
              <a:rPr sz="1350" dirty="0"/>
              <a:t>	(0 1 1)	(2 1 -1)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(2 1 -1)	1	</a:t>
            </a:r>
            <a:r>
              <a:rPr sz="1350" dirty="0">
                <a:solidFill>
                  <a:srgbClr val="EC008C"/>
                </a:solidFill>
              </a:rPr>
              <a:t>should </a:t>
            </a:r>
            <a:r>
              <a:rPr lang="en-GB" sz="1350" dirty="0">
                <a:solidFill>
                  <a:srgbClr val="EC008C"/>
                </a:solidFill>
              </a:rPr>
              <a:t>be </a:t>
            </a:r>
            <a:r>
              <a:rPr sz="1350" dirty="0">
                <a:solidFill>
                  <a:srgbClr val="EC008C"/>
                </a:solidFill>
              </a:rPr>
              <a:t>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(1 1 1)	</a:t>
            </a:r>
            <a:r>
              <a:rPr sz="1350" dirty="0">
                <a:solidFill>
                  <a:srgbClr val="EC008C"/>
                </a:solidFill>
              </a:rPr>
              <a:t>(1 1 -2)</a:t>
            </a:r>
            <a:r>
              <a:rPr sz="1350" dirty="0"/>
              <a:t>	0	</a:t>
            </a:r>
            <a:r>
              <a:rPr sz="1350" dirty="0">
                <a:solidFill>
                  <a:srgbClr val="EC008C"/>
                </a:solidFill>
              </a:rPr>
              <a:t>should </a:t>
            </a:r>
            <a:r>
              <a:rPr lang="en-GB" sz="1350" dirty="0">
                <a:solidFill>
                  <a:srgbClr val="EC008C"/>
                </a:solidFill>
              </a:rPr>
              <a:t>be </a:t>
            </a:r>
            <a:r>
              <a:rPr sz="1350" dirty="0">
                <a:solidFill>
                  <a:srgbClr val="EC008C"/>
                </a:solidFill>
              </a:rPr>
              <a:t>1, </a:t>
            </a:r>
            <a:r>
              <a:rPr sz="1350" b="1" dirty="0">
                <a:solidFill>
                  <a:srgbClr val="EC008C"/>
                </a:solidFill>
              </a:rPr>
              <a:t>add</a:t>
            </a:r>
            <a:r>
              <a:rPr sz="1350" dirty="0">
                <a:solidFill>
                  <a:srgbClr val="EC008C"/>
                </a:solidFill>
              </a:rPr>
              <a:t> Input to Weights</a:t>
            </a:r>
          </a:p>
          <a:p>
            <a:pPr marL="0" indent="0">
              <a:lnSpc>
                <a:spcPts val="1620"/>
              </a:lnSpc>
              <a:spcBef>
                <a:spcPts val="203"/>
              </a:spcBef>
              <a:buNone/>
              <a:tabLst>
                <a:tab pos="514350" algn="ctr"/>
                <a:tab pos="1414463" algn="ctr"/>
                <a:tab pos="2306003" algn="ctr"/>
                <a:tab pos="2786063" algn="l"/>
              </a:tabLst>
              <a:defRPr sz="2300"/>
            </a:pPr>
            <a:r>
              <a:rPr sz="1350" dirty="0"/>
              <a:t>	(0 0 1)	</a:t>
            </a:r>
            <a:r>
              <a:rPr sz="1350" dirty="0">
                <a:solidFill>
                  <a:srgbClr val="EC008C"/>
                </a:solidFill>
              </a:rPr>
              <a:t>(2 2 -1)</a:t>
            </a:r>
            <a:r>
              <a:rPr sz="1350" dirty="0"/>
              <a:t>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(2 2 -1)	1	</a:t>
            </a:r>
            <a:r>
              <a:rPr sz="1350" dirty="0">
                <a:solidFill>
                  <a:srgbClr val="EC008C"/>
                </a:solidFill>
              </a:rPr>
              <a:t>should </a:t>
            </a:r>
            <a:r>
              <a:rPr lang="en-GB" sz="1350" dirty="0">
                <a:solidFill>
                  <a:srgbClr val="EC008C"/>
                </a:solidFill>
              </a:rPr>
              <a:t>be</a:t>
            </a:r>
            <a:r>
              <a:rPr sz="1350" dirty="0">
                <a:solidFill>
                  <a:srgbClr val="EC008C"/>
                </a:solidFill>
              </a:rPr>
              <a:t> 0, </a:t>
            </a:r>
            <a:r>
              <a:rPr sz="1350" b="1" dirty="0">
                <a:solidFill>
                  <a:srgbClr val="EC008C"/>
                </a:solidFill>
              </a:rPr>
              <a:t>subtract</a:t>
            </a:r>
            <a:r>
              <a:rPr sz="1350" dirty="0">
                <a:solidFill>
                  <a:srgbClr val="EC008C"/>
                </a:solidFill>
              </a:rPr>
              <a:t> Input from Weights</a:t>
            </a:r>
          </a:p>
          <a:p>
            <a:pPr marL="0" indent="0">
              <a:lnSpc>
                <a:spcPts val="1620"/>
              </a:lnSpc>
              <a:spcBef>
                <a:spcPts val="203"/>
              </a:spcBef>
              <a:buNone/>
              <a:tabLst>
                <a:tab pos="514350" algn="ctr"/>
                <a:tab pos="1414463" algn="ctr"/>
                <a:tab pos="2306003" algn="ctr"/>
                <a:tab pos="2786063" algn="l"/>
              </a:tabLst>
              <a:defRPr sz="2300"/>
            </a:pPr>
            <a:r>
              <a:rPr sz="1350" dirty="0"/>
              <a:t>	(1 0 1)	</a:t>
            </a:r>
            <a:r>
              <a:rPr sz="1350" dirty="0">
                <a:solidFill>
                  <a:srgbClr val="EC008C"/>
                </a:solidFill>
              </a:rPr>
              <a:t>(2 1 -2)</a:t>
            </a:r>
            <a:r>
              <a:rPr sz="1350" dirty="0"/>
              <a:t>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(2 1 -2)	1	correct:  change nothing</a:t>
            </a:r>
          </a:p>
          <a:p>
            <a:pPr marL="0" indent="0">
              <a:lnSpc>
                <a:spcPts val="1620"/>
              </a:lnSpc>
              <a:spcBef>
                <a:spcPts val="203"/>
              </a:spcBef>
              <a:buNone/>
              <a:tabLst>
                <a:tab pos="514350" algn="ctr"/>
                <a:tab pos="1414463" algn="ctr"/>
                <a:tab pos="2306003" algn="ctr"/>
                <a:tab pos="2786063" algn="l"/>
              </a:tabLst>
              <a:defRPr sz="2300"/>
            </a:pPr>
            <a:r>
              <a:rPr sz="1350" dirty="0"/>
              <a:t>	(0 0 1)	(2 1 -2)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(2 1 -2)	0	correct:  change nothing</a:t>
            </a:r>
          </a:p>
        </p:txBody>
      </p:sp>
      <p:sp>
        <p:nvSpPr>
          <p:cNvPr id="213" name="complete correct epoch"/>
          <p:cNvSpPr txBox="1"/>
          <p:nvPr/>
        </p:nvSpPr>
        <p:spPr>
          <a:xfrm>
            <a:off x="5887482" y="3527169"/>
            <a:ext cx="1613456" cy="681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l">
              <a:lnSpc>
                <a:spcPts val="2500"/>
              </a:lnSpc>
              <a:defRPr sz="2600" i="1">
                <a:solidFill>
                  <a:srgbClr val="304CFF"/>
                </a:solidFill>
              </a:defRPr>
            </a:lvl1pPr>
          </a:lstStyle>
          <a:p>
            <a:r>
              <a:rPr sz="1600" i="0" dirty="0">
                <a:solidFill>
                  <a:srgbClr val="1C3D74"/>
                </a:solidFill>
              </a:rPr>
              <a:t>complete correct epoch</a:t>
            </a:r>
          </a:p>
        </p:txBody>
      </p:sp>
      <p:graphicFrame>
        <p:nvGraphicFramePr>
          <p:cNvPr id="8" name="Table">
            <a:extLst>
              <a:ext uri="{FF2B5EF4-FFF2-40B4-BE49-F238E27FC236}">
                <a16:creationId xmlns="" xmlns:a16="http://schemas.microsoft.com/office/drawing/2014/main" id="{7DFD9CB6-48D9-404C-ADA9-3F3940B55DCF}"/>
              </a:ext>
            </a:extLst>
          </p:cNvPr>
          <p:cNvGraphicFramePr/>
          <p:nvPr>
            <p:extLst>
              <p:ext uri="{D42A27DB-BD31-4B8C-83A1-F6EECF244321}">
                <p14:modId xmlns:p14="http://schemas.microsoft.com/office/powerpoint/2010/main" val="237151153"/>
              </p:ext>
            </p:extLst>
          </p:nvPr>
        </p:nvGraphicFramePr>
        <p:xfrm>
          <a:off x="6388974" y="1053680"/>
          <a:ext cx="2171932" cy="1590680"/>
        </p:xfrm>
        <a:graphic>
          <a:graphicData uri="http://schemas.openxmlformats.org/drawingml/2006/table">
            <a:tbl>
              <a:tblPr/>
              <a:tblGrid>
                <a:gridCol w="542983">
                  <a:extLst>
                    <a:ext uri="{9D8B030D-6E8A-4147-A177-3AD203B41FA5}">
                      <a16:colId xmlns="" xmlns:a16="http://schemas.microsoft.com/office/drawing/2014/main" val="20000"/>
                    </a:ext>
                  </a:extLst>
                </a:gridCol>
                <a:gridCol w="542983">
                  <a:extLst>
                    <a:ext uri="{9D8B030D-6E8A-4147-A177-3AD203B41FA5}">
                      <a16:colId xmlns="" xmlns:a16="http://schemas.microsoft.com/office/drawing/2014/main" val="20001"/>
                    </a:ext>
                  </a:extLst>
                </a:gridCol>
                <a:gridCol w="542983">
                  <a:extLst>
                    <a:ext uri="{9D8B030D-6E8A-4147-A177-3AD203B41FA5}">
                      <a16:colId xmlns="" xmlns:a16="http://schemas.microsoft.com/office/drawing/2014/main" val="20002"/>
                    </a:ext>
                  </a:extLst>
                </a:gridCol>
                <a:gridCol w="542983">
                  <a:extLst>
                    <a:ext uri="{9D8B030D-6E8A-4147-A177-3AD203B41FA5}">
                      <a16:colId xmlns="" xmlns:a16="http://schemas.microsoft.com/office/drawing/2014/main" val="20003"/>
                    </a:ext>
                  </a:extLst>
                </a:gridCol>
              </a:tblGrid>
              <a:tr h="232946">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a:t>bias</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1"/>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2"/>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3"/>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
        <p:nvSpPr>
          <p:cNvPr id="9" name="Right Brace 8">
            <a:extLst>
              <a:ext uri="{FF2B5EF4-FFF2-40B4-BE49-F238E27FC236}">
                <a16:creationId xmlns="" xmlns:a16="http://schemas.microsoft.com/office/drawing/2014/main" id="{D37DD246-6526-BF4C-A6B9-2D37DD525FFB}"/>
              </a:ext>
            </a:extLst>
          </p:cNvPr>
          <p:cNvSpPr/>
          <p:nvPr/>
        </p:nvSpPr>
        <p:spPr>
          <a:xfrm>
            <a:off x="5300663" y="3400331"/>
            <a:ext cx="328613" cy="9002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794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ing the logical AND function"/>
          <p:cNvSpPr txBox="1">
            <a:spLocks noGrp="1"/>
          </p:cNvSpPr>
          <p:nvPr>
            <p:ph type="title"/>
          </p:nvPr>
        </p:nvSpPr>
        <p:spPr>
          <a:prstGeom prst="rect">
            <a:avLst/>
          </a:prstGeom>
        </p:spPr>
        <p:txBody>
          <a:bodyPr/>
          <a:lstStyle/>
          <a:p>
            <a:r>
              <a:t>Learning the logical AND function</a:t>
            </a:r>
          </a:p>
        </p:txBody>
      </p:sp>
      <p:sp>
        <p:nvSpPr>
          <p:cNvPr id="220" name="Input Weights Result Action…"/>
          <p:cNvSpPr txBox="1">
            <a:spLocks noGrp="1"/>
          </p:cNvSpPr>
          <p:nvPr>
            <p:ph idx="1"/>
          </p:nvPr>
        </p:nvSpPr>
        <p:spPr>
          <a:xfrm>
            <a:off x="362501" y="1840473"/>
            <a:ext cx="8272211" cy="2296786"/>
          </a:xfrm>
          <a:prstGeom prst="rect">
            <a:avLst/>
          </a:prstGeom>
        </p:spPr>
        <p:txBody>
          <a:bodyPr anchor="t"/>
          <a:lstStyle/>
          <a:p>
            <a:pPr marL="0" indent="0">
              <a:lnSpc>
                <a:spcPts val="1823"/>
              </a:lnSpc>
              <a:spcBef>
                <a:spcPts val="203"/>
              </a:spcBef>
              <a:buNone/>
              <a:tabLst>
                <a:tab pos="514350" algn="ctr"/>
                <a:tab pos="1414463" algn="ctr"/>
                <a:tab pos="2306003" algn="ctr"/>
                <a:tab pos="2786063" algn="l"/>
              </a:tabLst>
              <a:defRPr sz="2300" b="1"/>
            </a:pPr>
            <a:r>
              <a:rPr dirty="0"/>
              <a:t>	</a:t>
            </a:r>
            <a:r>
              <a:rPr sz="1350" dirty="0"/>
              <a:t>Input	Weights	Result	Action</a:t>
            </a:r>
          </a:p>
          <a:p>
            <a:pPr marL="0" indent="0">
              <a:lnSpc>
                <a:spcPts val="1620"/>
              </a:lnSpc>
              <a:spcBef>
                <a:spcPts val="203"/>
              </a:spcBef>
              <a:buNone/>
              <a:tabLst>
                <a:tab pos="514350" algn="ctr"/>
                <a:tab pos="1414463" algn="ctr"/>
                <a:tab pos="2306003" algn="ctr"/>
                <a:tab pos="2786063" algn="l"/>
              </a:tabLst>
              <a:defRPr sz="2300"/>
            </a:pPr>
            <a:r>
              <a:rPr sz="1350" dirty="0"/>
              <a:t>	(0 0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(0 0 0)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(0 0 0)	0	</a:t>
            </a:r>
            <a:r>
              <a:rPr sz="1350" dirty="0">
                <a:solidFill>
                  <a:srgbClr val="EC008C"/>
                </a:solidFill>
              </a:rPr>
              <a:t>should have been 1, so </a:t>
            </a:r>
            <a:r>
              <a:rPr sz="1350" b="1" dirty="0">
                <a:solidFill>
                  <a:srgbClr val="EC008C"/>
                </a:solidFill>
              </a:rPr>
              <a:t>add</a:t>
            </a:r>
            <a:r>
              <a:rPr sz="1350" dirty="0">
                <a:solidFill>
                  <a:srgbClr val="EC008C"/>
                </a:solidFill>
              </a:rPr>
              <a:t> Input.α to Weights</a:t>
            </a:r>
          </a:p>
          <a:p>
            <a:pPr marL="0" indent="0">
              <a:lnSpc>
                <a:spcPts val="1620"/>
              </a:lnSpc>
              <a:spcBef>
                <a:spcPts val="203"/>
              </a:spcBef>
              <a:buNone/>
              <a:tabLst>
                <a:tab pos="514350" algn="ctr"/>
                <a:tab pos="1414463" algn="ctr"/>
                <a:tab pos="2306003" algn="ctr"/>
                <a:tab pos="2786063" algn="l"/>
              </a:tabLst>
              <a:defRPr sz="2300"/>
            </a:pPr>
            <a:r>
              <a:rPr sz="1350" dirty="0"/>
              <a:t>	(0 0 1)	</a:t>
            </a:r>
            <a:r>
              <a:rPr sz="1350" dirty="0">
                <a:solidFill>
                  <a:srgbClr val="EC008C"/>
                </a:solidFill>
              </a:rPr>
              <a:t>(0.2 0.2 0.2)</a:t>
            </a:r>
            <a:r>
              <a:rPr sz="1350" dirty="0"/>
              <a:t>	0	correct:  change nothing</a:t>
            </a:r>
          </a:p>
          <a:p>
            <a:pPr marL="0" indent="0">
              <a:lnSpc>
                <a:spcPts val="1620"/>
              </a:lnSpc>
              <a:spcBef>
                <a:spcPts val="203"/>
              </a:spcBef>
              <a:buNone/>
              <a:tabLst>
                <a:tab pos="514350" algn="ctr"/>
                <a:tab pos="1414463" algn="ctr"/>
                <a:tab pos="2306003" algn="ctr"/>
                <a:tab pos="2786063" algn="l"/>
              </a:tabLst>
              <a:defRPr sz="2300"/>
            </a:pPr>
            <a:r>
              <a:rPr sz="1350" dirty="0"/>
              <a:t>	(0 1 1)	(0.2 0.2 0.2)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0 1)	(0.2 0.2 0.2)	0	correct:  change nothing</a:t>
            </a:r>
          </a:p>
          <a:p>
            <a:pPr marL="0" indent="0">
              <a:lnSpc>
                <a:spcPts val="1620"/>
              </a:lnSpc>
              <a:spcBef>
                <a:spcPts val="203"/>
              </a:spcBef>
              <a:buNone/>
              <a:tabLst>
                <a:tab pos="514350" algn="ctr"/>
                <a:tab pos="1414463" algn="ctr"/>
                <a:tab pos="2306003" algn="ctr"/>
                <a:tab pos="2786063" algn="l"/>
              </a:tabLst>
              <a:defRPr sz="2300"/>
            </a:pPr>
            <a:r>
              <a:rPr sz="1350" dirty="0"/>
              <a:t>	(1 1 1)	(0.2 0.2 0.2)	1	correct:  change nothing</a:t>
            </a:r>
          </a:p>
        </p:txBody>
      </p:sp>
      <p:sp>
        <p:nvSpPr>
          <p:cNvPr id="222" name="Revisit the last example with α = 0.2"/>
          <p:cNvSpPr txBox="1"/>
          <p:nvPr/>
        </p:nvSpPr>
        <p:spPr>
          <a:xfrm>
            <a:off x="755343" y="1006242"/>
            <a:ext cx="3171061" cy="418576"/>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lvl1pPr>
              <a:lnSpc>
                <a:spcPts val="3100"/>
              </a:lnSpc>
              <a:buSzPct val="125000"/>
              <a:buChar char="•"/>
              <a:defRPr sz="2600"/>
            </a:lvl1pPr>
          </a:lstStyle>
          <a:p>
            <a:r>
              <a:rPr sz="1755" dirty="0"/>
              <a:t> </a:t>
            </a:r>
            <a:r>
              <a:rPr sz="1600" dirty="0"/>
              <a:t>Revisit last example with α = 0.2</a:t>
            </a:r>
          </a:p>
        </p:txBody>
      </p:sp>
      <p:sp>
        <p:nvSpPr>
          <p:cNvPr id="9" name="complete correct epoch">
            <a:extLst>
              <a:ext uri="{FF2B5EF4-FFF2-40B4-BE49-F238E27FC236}">
                <a16:creationId xmlns="" xmlns:a16="http://schemas.microsoft.com/office/drawing/2014/main" id="{2BF247F3-ACC5-D94A-A710-CDAF52D28832}"/>
              </a:ext>
            </a:extLst>
          </p:cNvPr>
          <p:cNvSpPr txBox="1"/>
          <p:nvPr/>
        </p:nvSpPr>
        <p:spPr>
          <a:xfrm>
            <a:off x="5861484" y="3107900"/>
            <a:ext cx="1613456" cy="681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lvl1pPr algn="l">
              <a:lnSpc>
                <a:spcPts val="2500"/>
              </a:lnSpc>
              <a:defRPr sz="2600" i="1">
                <a:solidFill>
                  <a:srgbClr val="304CFF"/>
                </a:solidFill>
              </a:defRPr>
            </a:lvl1pPr>
          </a:lstStyle>
          <a:p>
            <a:r>
              <a:rPr sz="1600" i="0" dirty="0">
                <a:solidFill>
                  <a:srgbClr val="1C3D74"/>
                </a:solidFill>
              </a:rPr>
              <a:t>complete correct epoch</a:t>
            </a:r>
          </a:p>
        </p:txBody>
      </p:sp>
      <p:sp>
        <p:nvSpPr>
          <p:cNvPr id="10" name="Right Brace 9">
            <a:extLst>
              <a:ext uri="{FF2B5EF4-FFF2-40B4-BE49-F238E27FC236}">
                <a16:creationId xmlns="" xmlns:a16="http://schemas.microsoft.com/office/drawing/2014/main" id="{79E72F20-4EDB-A04A-8394-A588ABC0B763}"/>
              </a:ext>
            </a:extLst>
          </p:cNvPr>
          <p:cNvSpPr/>
          <p:nvPr/>
        </p:nvSpPr>
        <p:spPr>
          <a:xfrm>
            <a:off x="5412594" y="2998532"/>
            <a:ext cx="328613" cy="9002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1" name="Table">
            <a:extLst>
              <a:ext uri="{FF2B5EF4-FFF2-40B4-BE49-F238E27FC236}">
                <a16:creationId xmlns="" xmlns:a16="http://schemas.microsoft.com/office/drawing/2014/main" id="{20012606-A6CA-0F47-B220-D81A162D223F}"/>
              </a:ext>
            </a:extLst>
          </p:cNvPr>
          <p:cNvGraphicFramePr/>
          <p:nvPr>
            <p:extLst>
              <p:ext uri="{D42A27DB-BD31-4B8C-83A1-F6EECF244321}">
                <p14:modId xmlns:p14="http://schemas.microsoft.com/office/powerpoint/2010/main" val="2561829294"/>
              </p:ext>
            </p:extLst>
          </p:nvPr>
        </p:nvGraphicFramePr>
        <p:xfrm>
          <a:off x="6388974" y="1053680"/>
          <a:ext cx="2171932" cy="1590680"/>
        </p:xfrm>
        <a:graphic>
          <a:graphicData uri="http://schemas.openxmlformats.org/drawingml/2006/table">
            <a:tbl>
              <a:tblPr/>
              <a:tblGrid>
                <a:gridCol w="542983">
                  <a:extLst>
                    <a:ext uri="{9D8B030D-6E8A-4147-A177-3AD203B41FA5}">
                      <a16:colId xmlns="" xmlns:a16="http://schemas.microsoft.com/office/drawing/2014/main" val="20000"/>
                    </a:ext>
                  </a:extLst>
                </a:gridCol>
                <a:gridCol w="542983">
                  <a:extLst>
                    <a:ext uri="{9D8B030D-6E8A-4147-A177-3AD203B41FA5}">
                      <a16:colId xmlns="" xmlns:a16="http://schemas.microsoft.com/office/drawing/2014/main" val="20001"/>
                    </a:ext>
                  </a:extLst>
                </a:gridCol>
                <a:gridCol w="542983">
                  <a:extLst>
                    <a:ext uri="{9D8B030D-6E8A-4147-A177-3AD203B41FA5}">
                      <a16:colId xmlns="" xmlns:a16="http://schemas.microsoft.com/office/drawing/2014/main" val="20002"/>
                    </a:ext>
                  </a:extLst>
                </a:gridCol>
                <a:gridCol w="542983">
                  <a:extLst>
                    <a:ext uri="{9D8B030D-6E8A-4147-A177-3AD203B41FA5}">
                      <a16:colId xmlns="" xmlns:a16="http://schemas.microsoft.com/office/drawing/2014/main" val="20003"/>
                    </a:ext>
                  </a:extLst>
                </a:gridCol>
              </a:tblGrid>
              <a:tr h="232946">
                <a:tc>
                  <a:txBody>
                    <a:bodyPr/>
                    <a:lstStyle/>
                    <a:p>
                      <a:pPr defTabSz="914400">
                        <a:lnSpc>
                          <a:spcPts val="2100"/>
                        </a:lnSpc>
                        <a:defRPr sz="1800"/>
                      </a:pPr>
                      <a:r>
                        <a:rPr sz="1200" b="1"/>
                        <a:t>a</a:t>
                      </a:r>
                    </a:p>
                  </a:txBody>
                  <a:tcPr marL="25718" marR="25718" marT="25718" marB="25718" anchor="ctr" horzOverflow="overflow"/>
                </a:tc>
                <a:tc>
                  <a:txBody>
                    <a:bodyPr/>
                    <a:lstStyle/>
                    <a:p>
                      <a:pPr defTabSz="914400">
                        <a:lnSpc>
                          <a:spcPts val="2100"/>
                        </a:lnSpc>
                        <a:defRPr sz="1800"/>
                      </a:pPr>
                      <a:r>
                        <a:rPr sz="1200" b="1"/>
                        <a:t>b</a:t>
                      </a:r>
                    </a:p>
                  </a:txBody>
                  <a:tcPr marL="25718" marR="25718" marT="25718" marB="25718" anchor="ctr" horzOverflow="overflow"/>
                </a:tc>
                <a:tc>
                  <a:txBody>
                    <a:bodyPr/>
                    <a:lstStyle/>
                    <a:p>
                      <a:pPr defTabSz="914400">
                        <a:lnSpc>
                          <a:spcPts val="2100"/>
                        </a:lnSpc>
                        <a:defRPr sz="1800"/>
                      </a:pPr>
                      <a:r>
                        <a:rPr sz="1200" b="1"/>
                        <a:t>bias</a:t>
                      </a:r>
                    </a:p>
                  </a:txBody>
                  <a:tcPr marL="25718" marR="25718" marT="25718" marB="25718" anchor="ctr" horzOverflow="overflow"/>
                </a:tc>
                <a:tc>
                  <a:txBody>
                    <a:bodyPr/>
                    <a:lstStyle/>
                    <a:p>
                      <a:pPr defTabSz="914400">
                        <a:lnSpc>
                          <a:spcPts val="2100"/>
                        </a:lnSpc>
                        <a:defRPr sz="1800"/>
                      </a:pPr>
                      <a:r>
                        <a:rPr sz="1200" b="1"/>
                        <a:t>output</a:t>
                      </a:r>
                    </a:p>
                  </a:txBody>
                  <a:tcPr marL="25718" marR="25718" marT="25718" marB="25718" anchor="ctr" horzOverflow="overflow"/>
                </a:tc>
                <a:extLst>
                  <a:ext uri="{0D108BD9-81ED-4DB2-BD59-A6C34878D82A}">
                    <a16:rowId xmlns="" xmlns:a16="http://schemas.microsoft.com/office/drawing/2014/main" val="10000"/>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1"/>
                  </a:ext>
                </a:extLst>
              </a:tr>
              <a:tr h="232946">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2"/>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0</a:t>
                      </a:r>
                    </a:p>
                  </a:txBody>
                  <a:tcPr marL="25718" marR="25718" marT="25718" marB="25718" anchor="ctr" horzOverflow="overflow"/>
                </a:tc>
                <a:extLst>
                  <a:ext uri="{0D108BD9-81ED-4DB2-BD59-A6C34878D82A}">
                    <a16:rowId xmlns="" xmlns:a16="http://schemas.microsoft.com/office/drawing/2014/main" val="10003"/>
                  </a:ext>
                </a:extLst>
              </a:tr>
              <a:tr h="232946">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a:t>1</a:t>
                      </a:r>
                    </a:p>
                  </a:txBody>
                  <a:tcPr marL="25718" marR="25718" marT="25718" marB="25718" anchor="ctr" horzOverflow="overflow"/>
                </a:tc>
                <a:tc>
                  <a:txBody>
                    <a:bodyPr/>
                    <a:lstStyle/>
                    <a:p>
                      <a:pPr defTabSz="914400">
                        <a:lnSpc>
                          <a:spcPts val="2100"/>
                        </a:lnSpc>
                        <a:defRPr sz="1800"/>
                      </a:pPr>
                      <a:r>
                        <a:rPr sz="1200" dirty="0"/>
                        <a:t>1</a:t>
                      </a:r>
                    </a:p>
                  </a:txBody>
                  <a:tcPr marL="25718" marR="25718" marT="25718" marB="25718" anchor="ctr" horzOverflow="overflow"/>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2604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eneralising the training procedure"/>
          <p:cNvSpPr txBox="1">
            <a:spLocks noGrp="1"/>
          </p:cNvSpPr>
          <p:nvPr>
            <p:ph type="title"/>
          </p:nvPr>
        </p:nvSpPr>
        <p:spPr>
          <a:prstGeom prst="rect">
            <a:avLst/>
          </a:prstGeom>
        </p:spPr>
        <p:txBody>
          <a:bodyPr/>
          <a:lstStyle/>
          <a:p>
            <a:r>
              <a:rPr lang="en-GB" dirty="0"/>
              <a:t>Perceptron training algorithm</a:t>
            </a:r>
            <a:endParaRPr dirty="0"/>
          </a:p>
        </p:txBody>
      </p:sp>
      <p:sp>
        <p:nvSpPr>
          <p:cNvPr id="228" name="Consider the case of continuous output values…"/>
          <p:cNvSpPr txBox="1">
            <a:spLocks noGrp="1"/>
          </p:cNvSpPr>
          <p:nvPr>
            <p:ph idx="1"/>
          </p:nvPr>
        </p:nvSpPr>
        <p:spPr>
          <a:xfrm>
            <a:off x="257175" y="2908621"/>
            <a:ext cx="8450931" cy="1220467"/>
          </a:xfrm>
          <a:prstGeom prst="rect">
            <a:avLst/>
          </a:prstGeom>
        </p:spPr>
        <p:txBody>
          <a:bodyPr/>
          <a:lstStyle/>
          <a:p>
            <a:pPr>
              <a:lnSpc>
                <a:spcPct val="100000"/>
              </a:lnSpc>
              <a:spcBef>
                <a:spcPts val="500"/>
              </a:spcBef>
            </a:pPr>
            <a:r>
              <a:rPr lang="en-GB" b="1" dirty="0">
                <a:solidFill>
                  <a:srgbClr val="002060"/>
                </a:solidFill>
              </a:rPr>
              <a:t>Learning rate</a:t>
            </a:r>
            <a:r>
              <a:rPr lang="en-GB" dirty="0"/>
              <a:t>,</a:t>
            </a:r>
            <a:r>
              <a:rPr lang="en-GB" dirty="0">
                <a:latin typeface="Times New Roman" panose="02020603050405020304" pitchFamily="18" charset="0"/>
              </a:rPr>
              <a:t> 0&lt;</a:t>
            </a:r>
            <a:r>
              <a:rPr lang="el-GR" dirty="0"/>
              <a:t>α</a:t>
            </a:r>
            <a:r>
              <a:rPr lang="el-GR" dirty="0">
                <a:latin typeface="Times New Roman" panose="02020603050405020304" pitchFamily="18" charset="0"/>
              </a:rPr>
              <a:t>≤1, </a:t>
            </a:r>
            <a:r>
              <a:rPr lang="en-GB" dirty="0"/>
              <a:t>update step size that controls trade-off between speed and stability of convergence</a:t>
            </a:r>
            <a:endParaRPr lang="ar-AE" dirty="0"/>
          </a:p>
          <a:p>
            <a:pPr>
              <a:lnSpc>
                <a:spcPct val="100000"/>
              </a:lnSpc>
              <a:spcBef>
                <a:spcPts val="500"/>
              </a:spcBef>
            </a:pPr>
            <a:r>
              <a:rPr lang="en-GB" dirty="0"/>
              <a:t>Iterate over all input vectors, repeat until stopping criterion reached (weight vector </a:t>
            </a:r>
            <a:r>
              <a:rPr lang="en-GB" i="1" dirty="0"/>
              <a:t>converges - gives the correct response for all training patterns</a:t>
            </a:r>
            <a:r>
              <a:rPr lang="en-GB" dirty="0"/>
              <a:t>, or |</a:t>
            </a:r>
            <a:r>
              <a:rPr lang="el-GR" dirty="0"/>
              <a:t>Δ</a:t>
            </a:r>
            <a:r>
              <a:rPr lang="en-GB" dirty="0"/>
              <a:t>w| ≤ given constant)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8EA25AF2-D56E-FF4B-8203-5BC49A2E5199}"/>
                  </a:ext>
                </a:extLst>
              </p:cNvPr>
              <p:cNvSpPr/>
              <p:nvPr/>
            </p:nvSpPr>
            <p:spPr>
              <a:xfrm>
                <a:off x="1671816" y="1155016"/>
                <a:ext cx="5800367" cy="1416734"/>
              </a:xfrm>
              <a:prstGeom prst="rect">
                <a:avLst/>
              </a:prstGeom>
              <a:solidFill>
                <a:schemeClr val="accent3">
                  <a:lumMod val="20000"/>
                  <a:lumOff val="80000"/>
                </a:schemeClr>
              </a:solidFill>
              <a:ln w="25400">
                <a:solidFill>
                  <a:srgbClr val="EC008C"/>
                </a:solidFill>
              </a:ln>
            </p:spPr>
            <p:txBody>
              <a:bodyPr wrap="square">
                <a:spAutoFit/>
              </a:bodyPr>
              <a:lstStyle/>
              <a:p>
                <a:r>
                  <a:rPr lang="en-GB" sz="1400" b="1" dirty="0">
                    <a:latin typeface="Arial" panose="020B0604020202020204" pitchFamily="34" charset="0"/>
                    <a:cs typeface="Arial" panose="020B0604020202020204" pitchFamily="34" charset="0"/>
                  </a:rPr>
                  <a:t>Input : </a:t>
                </a:r>
                <a14:m>
                  <m:oMath xmlns:m="http://schemas.openxmlformats.org/officeDocument/2006/math">
                    <m:r>
                      <a:rPr lang="en-GB" sz="1400" i="1">
                        <a:latin typeface="Cambria Math" panose="02040503050406030204" pitchFamily="18" charset="0"/>
                      </a:rPr>
                      <m:t>𝐷</m:t>
                    </m:r>
                    <m:r>
                      <a:rPr lang="en-GB" sz="1400" i="1">
                        <a:latin typeface="Cambria Math" panose="02040503050406030204" pitchFamily="18" charset="0"/>
                      </a:rPr>
                      <m:t>=</m:t>
                    </m:r>
                    <m:d>
                      <m:dPr>
                        <m:begChr m:val="{"/>
                        <m:endChr m:val="}"/>
                        <m:ctrlPr>
                          <a:rPr lang="en-GB" sz="1400" i="1">
                            <a:latin typeface="Cambria Math" charset="0"/>
                          </a:rPr>
                        </m:ctrlPr>
                      </m:dPr>
                      <m:e>
                        <m:d>
                          <m:dPr>
                            <m:ctrlPr>
                              <a:rPr lang="en-GB" sz="1400" i="1">
                                <a:latin typeface="Cambria Math" charset="0"/>
                              </a:rPr>
                            </m:ctrlPr>
                          </m:dPr>
                          <m:e>
                            <m:r>
                              <m:rPr>
                                <m:nor/>
                              </m:rPr>
                              <a:rPr lang="en-GB" sz="1400" b="1" dirty="0">
                                <a:latin typeface="Times New Roman" panose="02020603050405020304" pitchFamily="18" charset="0"/>
                                <a:cs typeface="Times New Roman" panose="02020603050405020304" pitchFamily="18" charset="0"/>
                                <a:sym typeface="Symbol" panose="05050102010706020507" pitchFamily="18" charset="2"/>
                              </a:rPr>
                              <m:t>x</m:t>
                            </m:r>
                            <m:r>
                              <a:rPr lang="en-GB" sz="1400" b="0" i="1" smtClean="0">
                                <a:latin typeface="Cambria Math" panose="02040503050406030204" pitchFamily="18" charset="0"/>
                              </a:rPr>
                              <m:t>, </m:t>
                            </m:r>
                            <m:r>
                              <a:rPr lang="en-GB" sz="1400" b="0" i="1" smtClean="0">
                                <a:latin typeface="Cambria Math" panose="02040503050406030204" pitchFamily="18" charset="0"/>
                              </a:rPr>
                              <m:t>𝑦</m:t>
                            </m:r>
                          </m:e>
                        </m:d>
                      </m:e>
                    </m:d>
                    <m:sSub>
                      <m:sSubPr>
                        <m:ctrlPr>
                          <a:rPr lang="en-GB" sz="1400" i="1">
                            <a:latin typeface="Cambria Math" charset="0"/>
                          </a:rPr>
                        </m:ctrlPr>
                      </m:sSubPr>
                      <m:e>
                        <m:sSubSup>
                          <m:sSubSupPr>
                            <m:ctrlPr>
                              <a:rPr lang="en-GB" sz="1400" i="1">
                                <a:latin typeface="Cambria Math" charset="0"/>
                              </a:rPr>
                            </m:ctrlPr>
                          </m:sSubSupPr>
                          <m:e>
                            <m:r>
                              <a:rPr lang="en-GB" sz="1400" i="1">
                                <a:latin typeface="Cambria Math" panose="02040503050406030204" pitchFamily="18" charset="0"/>
                              </a:rPr>
                              <m:t> </m:t>
                            </m:r>
                          </m:e>
                          <m:sub>
                            <m:r>
                              <a:rPr lang="en-GB" sz="1400" b="0" i="1" smtClean="0">
                                <a:latin typeface="Cambria Math" panose="02040503050406030204" pitchFamily="18" charset="0"/>
                              </a:rPr>
                              <m:t>𝑛</m:t>
                            </m:r>
                            <m:r>
                              <a:rPr lang="en-GB" sz="1400" i="1">
                                <a:latin typeface="Cambria Math" panose="02040503050406030204" pitchFamily="18" charset="0"/>
                              </a:rPr>
                              <m:t>=1</m:t>
                            </m:r>
                          </m:sub>
                          <m:sup>
                            <m:r>
                              <a:rPr lang="en-GB" sz="1400" i="1">
                                <a:latin typeface="Cambria Math" panose="02040503050406030204" pitchFamily="18" charset="0"/>
                              </a:rPr>
                              <m:t>𝑁</m:t>
                            </m:r>
                          </m:sup>
                        </m:sSubSup>
                      </m:e>
                      <m:sub>
                        <m:r>
                          <a:rPr lang="en-GB" sz="1400" i="1">
                            <a:latin typeface="Cambria Math" panose="02040503050406030204" pitchFamily="18" charset="0"/>
                          </a:rPr>
                          <m:t> </m:t>
                        </m:r>
                      </m:sub>
                    </m:sSub>
                  </m:oMath>
                </a14:m>
                <a:r>
                  <a:rPr lang="en-GB" sz="1400" dirty="0">
                    <a:latin typeface="Arial" panose="020B0604020202020204" pitchFamily="34" charset="0"/>
                    <a:cs typeface="Arial" panose="020B0604020202020204" pitchFamily="34" charset="0"/>
                  </a:rPr>
                  <a:t>, </a:t>
                </a:r>
                <a14:m>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d>
                      <m:dPr>
                        <m:begChr m:val="{"/>
                        <m:endChr m:val="}"/>
                        <m:ctrlPr>
                          <a:rPr lang="en-GB" sz="1400" i="1">
                            <a:latin typeface="Cambria Math"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 1</m:t>
                        </m:r>
                      </m:e>
                    </m:d>
                    <m:r>
                      <a:rPr lang="en-GB" sz="1400" i="1">
                        <a:latin typeface="Cambria Math" panose="02040503050406030204" pitchFamily="18" charset="0"/>
                        <a:ea typeface="Cambria Math" panose="02040503050406030204" pitchFamily="18" charset="0"/>
                      </a:rPr>
                      <m:t> </m:t>
                    </m:r>
                  </m:oMath>
                </a14:m>
                <a:endParaRPr lang="en-GB" sz="1400" b="1"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Initialization: w</a:t>
                </a:r>
                <a:r>
                  <a:rPr lang="el-GR" sz="1400" b="1" dirty="0">
                    <a:latin typeface="Arial" panose="020B0604020202020204" pitchFamily="34" charset="0"/>
                    <a:cs typeface="Arial" panose="020B0604020202020204" pitchFamily="34" charset="0"/>
                  </a:rPr>
                  <a:t>← 0</a:t>
                </a:r>
                <a:r>
                  <a:rPr lang="en-GB" sz="1400" b="1" dirty="0">
                    <a:latin typeface="Arial" panose="020B0604020202020204" pitchFamily="34" charset="0"/>
                    <a:cs typeface="Arial" panose="020B0604020202020204" pitchFamily="34" charset="0"/>
                  </a:rPr>
                  <a:t>, </a:t>
                </a:r>
                <a:r>
                  <a:rPr lang="el-GR" sz="1400" b="1" dirty="0">
                    <a:latin typeface="Times New Roman" panose="02020603050405020304" pitchFamily="18" charset="0"/>
                    <a:cs typeface="Times New Roman" panose="02020603050405020304" pitchFamily="18" charset="0"/>
                  </a:rPr>
                  <a:t>α</a:t>
                </a:r>
                <a:r>
                  <a:rPr lang="el-GR" sz="1400" dirty="0">
                    <a:latin typeface="Arial" panose="020B0604020202020204" pitchFamily="34" charset="0"/>
                    <a:cs typeface="Arial" panose="020B0604020202020204" pitchFamily="34" charset="0"/>
                  </a:rPr>
                  <a:t> ← </a:t>
                </a:r>
                <a:r>
                  <a:rPr lang="el-GR" sz="1400" b="1" dirty="0">
                    <a:latin typeface="Times New Roman" panose="02020603050405020304" pitchFamily="18" charset="0"/>
                    <a:cs typeface="Times New Roman" panose="02020603050405020304" pitchFamily="18" charset="0"/>
                  </a:rPr>
                  <a:t>α</a:t>
                </a:r>
                <a:r>
                  <a:rPr lang="el-GR" sz="1400" baseline="-25000" dirty="0">
                    <a:latin typeface="Arial" panose="020B0604020202020204" pitchFamily="34" charset="0"/>
                    <a:cs typeface="Arial" panose="020B0604020202020204" pitchFamily="34" charset="0"/>
                  </a:rPr>
                  <a:t>0</a:t>
                </a:r>
                <a:endParaRPr lang="en-GB" sz="1400" b="1"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repeat </a:t>
                </a:r>
              </a:p>
              <a:p>
                <a:r>
                  <a:rPr lang="en-GB" sz="1400" b="1" dirty="0">
                    <a:latin typeface="Arial" panose="020B0604020202020204" pitchFamily="34" charset="0"/>
                    <a:cs typeface="Arial" panose="020B0604020202020204" pitchFamily="34" charset="0"/>
                  </a:rPr>
                  <a:t>	for n</a:t>
                </a:r>
                <a14:m>
                  <m:oMath xmlns:m="http://schemas.openxmlformats.org/officeDocument/2006/math">
                    <m:r>
                      <a:rPr lang="en-GB" sz="1400" b="1" i="1" smtClean="0">
                        <a:latin typeface="Cambria Math" panose="02040503050406030204" pitchFamily="18" charset="0"/>
                        <a:cs typeface="Arial" panose="020B0604020202020204" pitchFamily="34" charset="0"/>
                      </a:rPr>
                      <m:t> </m:t>
                    </m:r>
                    <m:r>
                      <a:rPr lang="en-GB" sz="1400" b="1" i="1" smtClean="0">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GB" sz="1400" b="1" i="1" smtClean="0">
                            <a:latin typeface="Cambria Math" charset="0"/>
                            <a:ea typeface="Cambria Math" panose="02040503050406030204" pitchFamily="18" charset="0"/>
                            <a:cs typeface="Arial" panose="020B0604020202020204" pitchFamily="34" charset="0"/>
                          </a:rPr>
                        </m:ctrlPr>
                      </m:dPr>
                      <m:e>
                        <m:r>
                          <a:rPr lang="en-GB" sz="1400" b="1" i="1" smtClean="0">
                            <a:latin typeface="Cambria Math" panose="02040503050406030204" pitchFamily="18" charset="0"/>
                            <a:ea typeface="Cambria Math" panose="02040503050406030204" pitchFamily="18" charset="0"/>
                            <a:cs typeface="Arial" panose="020B0604020202020204" pitchFamily="34" charset="0"/>
                          </a:rPr>
                          <m:t>𝟏</m:t>
                        </m:r>
                        <m:r>
                          <a:rPr lang="en-GB" sz="1400" b="1" i="1" smtClean="0">
                            <a:latin typeface="Cambria Math" panose="02040503050406030204" pitchFamily="18" charset="0"/>
                            <a:ea typeface="Cambria Math" panose="02040503050406030204" pitchFamily="18" charset="0"/>
                            <a:cs typeface="Arial" panose="020B0604020202020204" pitchFamily="34" charset="0"/>
                          </a:rPr>
                          <m:t>, .., </m:t>
                        </m:r>
                        <m:r>
                          <a:rPr lang="en-GB" sz="1400" b="1" i="1" smtClean="0">
                            <a:latin typeface="Cambria Math" panose="02040503050406030204" pitchFamily="18" charset="0"/>
                            <a:ea typeface="Cambria Math" panose="02040503050406030204" pitchFamily="18" charset="0"/>
                            <a:cs typeface="Arial" panose="020B0604020202020204" pitchFamily="34" charset="0"/>
                          </a:rPr>
                          <m:t>𝑵</m:t>
                        </m:r>
                      </m:e>
                    </m:d>
                  </m:oMath>
                </a14:m>
                <a:r>
                  <a:rPr lang="en-GB" sz="1400" b="1" dirty="0">
                    <a:latin typeface="Arial" panose="020B0604020202020204" pitchFamily="34" charset="0"/>
                    <a:cs typeface="Arial" panose="020B0604020202020204" pitchFamily="34" charset="0"/>
                  </a:rPr>
                  <a:t> do</a:t>
                </a:r>
              </a:p>
              <a:p>
                <a:r>
                  <a:rPr lang="en-GB" sz="1400" b="1" dirty="0">
                    <a:latin typeface="Arial" panose="020B0604020202020204" pitchFamily="34" charset="0"/>
                    <a:cs typeface="Arial" panose="020B0604020202020204" pitchFamily="34" charset="0"/>
                  </a:rPr>
                  <a:t>		</a:t>
                </a:r>
                <a14:m>
                  <m:oMath xmlns:m="http://schemas.openxmlformats.org/officeDocument/2006/math">
                    <m:sSub>
                      <m:sSubPr>
                        <m:ctrlPr>
                          <a:rPr lang="en-GB" sz="1400" b="1" i="1" smtClean="0">
                            <a:latin typeface="Cambria Math" charset="0"/>
                            <a:cs typeface="Arial" panose="020B0604020202020204" pitchFamily="34" charset="0"/>
                          </a:rPr>
                        </m:ctrlPr>
                      </m:sSubPr>
                      <m:e>
                        <m:r>
                          <a:rPr lang="en-GB" sz="1400" b="1" i="0" smtClean="0">
                            <a:latin typeface="Cambria Math" panose="02040503050406030204" pitchFamily="18" charset="0"/>
                            <a:cs typeface="Arial" panose="020B0604020202020204" pitchFamily="34" charset="0"/>
                          </a:rPr>
                          <m:t>𝐰</m:t>
                        </m:r>
                      </m:e>
                      <m:sub>
                        <m:r>
                          <a:rPr lang="en-GB" sz="1400" b="1" i="0" smtClean="0">
                            <a:latin typeface="Cambria Math" panose="02040503050406030204" pitchFamily="18" charset="0"/>
                            <a:cs typeface="Arial" panose="020B0604020202020204" pitchFamily="34" charset="0"/>
                          </a:rPr>
                          <m:t>𝐧</m:t>
                        </m:r>
                        <m:r>
                          <a:rPr lang="en-GB" sz="1400" b="1" i="0" smtClean="0">
                            <a:latin typeface="Cambria Math" panose="02040503050406030204" pitchFamily="18" charset="0"/>
                            <a:cs typeface="Arial" panose="020B0604020202020204" pitchFamily="34" charset="0"/>
                          </a:rPr>
                          <m:t>+</m:t>
                        </m:r>
                        <m:r>
                          <a:rPr lang="en-GB" sz="1400" b="1" i="0" smtClean="0">
                            <a:latin typeface="Cambria Math" panose="02040503050406030204" pitchFamily="18" charset="0"/>
                            <a:cs typeface="Arial" panose="020B0604020202020204" pitchFamily="34" charset="0"/>
                          </a:rPr>
                          <m:t>𝟏</m:t>
                        </m:r>
                      </m:sub>
                    </m:sSub>
                  </m:oMath>
                </a14:m>
                <a:r>
                  <a:rPr lang="el-GR" sz="1400" b="1" dirty="0">
                    <a:latin typeface="Arial" panose="020B0604020202020204" pitchFamily="34" charset="0"/>
                    <a:cs typeface="Arial" panose="020B0604020202020204" pitchFamily="34" charset="0"/>
                  </a:rPr>
                  <a:t> ← </a:t>
                </a:r>
                <a14:m>
                  <m:oMath xmlns:m="http://schemas.openxmlformats.org/officeDocument/2006/math">
                    <m:sSub>
                      <m:sSubPr>
                        <m:ctrlPr>
                          <a:rPr lang="en-GB" sz="1400" b="1" i="1">
                            <a:latin typeface="Cambria Math" charset="0"/>
                            <a:cs typeface="Arial" panose="020B0604020202020204" pitchFamily="34" charset="0"/>
                          </a:rPr>
                        </m:ctrlPr>
                      </m:sSubPr>
                      <m:e>
                        <m:r>
                          <a:rPr lang="en-GB" sz="1400" b="1" i="0" smtClean="0">
                            <a:latin typeface="Cambria Math" panose="02040503050406030204" pitchFamily="18" charset="0"/>
                            <a:cs typeface="Arial" panose="020B0604020202020204" pitchFamily="34" charset="0"/>
                          </a:rPr>
                          <m:t>𝐰</m:t>
                        </m:r>
                      </m:e>
                      <m:sub>
                        <m:r>
                          <a:rPr lang="en-GB" sz="1400" b="1" i="0">
                            <a:latin typeface="Cambria Math" panose="02040503050406030204" pitchFamily="18" charset="0"/>
                            <a:cs typeface="Arial" panose="020B0604020202020204" pitchFamily="34" charset="0"/>
                          </a:rPr>
                          <m:t>𝐧</m:t>
                        </m:r>
                      </m:sub>
                    </m:sSub>
                  </m:oMath>
                </a14:m>
                <a:r>
                  <a:rPr lang="en-GB" sz="1400" b="1" dirty="0">
                    <a:latin typeface="Times New Roman" panose="02020603050405020304" pitchFamily="18" charset="0"/>
                    <a:cs typeface="Times New Roman" panose="02020603050405020304" pitchFamily="18" charset="0"/>
                  </a:rPr>
                  <a:t>  +  </a:t>
                </a:r>
                <a:r>
                  <a:rPr lang="el-GR" sz="1400" b="1" dirty="0">
                    <a:latin typeface="Times New Roman" panose="02020603050405020304" pitchFamily="18" charset="0"/>
                    <a:cs typeface="Times New Roman" panose="02020603050405020304" pitchFamily="18" charset="0"/>
                  </a:rPr>
                  <a:t>α</a:t>
                </a:r>
                <a:r>
                  <a:rPr lang="en-GB" sz="1400" b="1" dirty="0">
                    <a:latin typeface="Times New Roman" panose="02020603050405020304" pitchFamily="18" charset="0"/>
                    <a:cs typeface="Times New Roman" panose="02020603050405020304" pitchFamily="18" charset="0"/>
                    <a:sym typeface="Symbol" panose="05050102010706020507" pitchFamily="18" charset="2"/>
                  </a:rPr>
                  <a:t>(𝑦 −𝑦′) x</a:t>
                </a:r>
                <a:endParaRPr lang="en-GB" sz="1400" b="1" dirty="0">
                  <a:latin typeface="Times New Roman" panose="02020603050405020304" pitchFamily="18" charset="0"/>
                  <a:cs typeface="Times New Roman" panose="02020603050405020304" pitchFamily="18" charset="0"/>
                </a:endParaRPr>
              </a:p>
              <a:p>
                <a:r>
                  <a:rPr lang="en-GB" sz="1400" b="1" dirty="0">
                    <a:latin typeface="Arial" panose="020B0604020202020204" pitchFamily="34" charset="0"/>
                    <a:cs typeface="Arial" panose="020B0604020202020204" pitchFamily="34" charset="0"/>
                  </a:rPr>
                  <a:t> until convergence criteria is satisfied</a:t>
                </a:r>
              </a:p>
            </p:txBody>
          </p:sp>
        </mc:Choice>
        <mc:Fallback xmlns="">
          <p:sp>
            <p:nvSpPr>
              <p:cNvPr id="4" name="Rectangle 3">
                <a:extLst>
                  <a:ext uri="{FF2B5EF4-FFF2-40B4-BE49-F238E27FC236}">
                    <a16:creationId xmlns:a16="http://schemas.microsoft.com/office/drawing/2014/main" id="{8EA25AF2-D56E-FF4B-8203-5BC49A2E5199}"/>
                  </a:ext>
                </a:extLst>
              </p:cNvPr>
              <p:cNvSpPr>
                <a:spLocks noRot="1" noChangeAspect="1" noMove="1" noResize="1" noEditPoints="1" noAdjustHandles="1" noChangeArrowheads="1" noChangeShapeType="1" noTextEdit="1"/>
              </p:cNvSpPr>
              <p:nvPr/>
            </p:nvSpPr>
            <p:spPr>
              <a:xfrm>
                <a:off x="1671816" y="1155016"/>
                <a:ext cx="5800367" cy="1416734"/>
              </a:xfrm>
              <a:prstGeom prst="rect">
                <a:avLst/>
              </a:prstGeom>
              <a:blipFill>
                <a:blip r:embed="rId3"/>
                <a:stretch>
                  <a:fillRect b="-2609"/>
                </a:stretch>
              </a:blipFill>
              <a:ln w="25400">
                <a:solidFill>
                  <a:srgbClr val="EC008C"/>
                </a:solidFill>
              </a:ln>
            </p:spPr>
            <p:txBody>
              <a:bodyPr/>
              <a:lstStyle/>
              <a:p>
                <a:r>
                  <a:rPr lang="en-US">
                    <a:noFill/>
                  </a:rPr>
                  <a:t> </a:t>
                </a:r>
              </a:p>
            </p:txBody>
          </p:sp>
        </mc:Fallback>
      </mc:AlternateContent>
    </p:spTree>
    <p:extLst>
      <p:ext uri="{BB962C8B-B14F-4D97-AF65-F5344CB8AC3E}">
        <p14:creationId xmlns:p14="http://schemas.microsoft.com/office/powerpoint/2010/main" val="21767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t>Multilayer </a:t>
            </a:r>
            <a:r>
              <a:rPr lang="en-US" altLang="en-US" dirty="0" err="1"/>
              <a:t>Perceptrons</a:t>
            </a:r>
            <a:endParaRPr lang="en-US" altLang="en-US" dirty="0"/>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119494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he bad news:  the X-OR problem"/>
          <p:cNvSpPr txBox="1">
            <a:spLocks noGrp="1"/>
          </p:cNvSpPr>
          <p:nvPr>
            <p:ph type="title"/>
          </p:nvPr>
        </p:nvSpPr>
        <p:spPr>
          <a:prstGeom prst="rect">
            <a:avLst/>
          </a:prstGeom>
        </p:spPr>
        <p:txBody>
          <a:bodyPr/>
          <a:lstStyle/>
          <a:p>
            <a:r>
              <a:t>The bad news:  the X-OR problem</a:t>
            </a:r>
          </a:p>
        </p:txBody>
      </p:sp>
      <p:sp>
        <p:nvSpPr>
          <p:cNvPr id="249" name="As we can see from the graph, the classifier is computing a straight line between two linearly separable sets of points, dividing the space in two…"/>
          <p:cNvSpPr txBox="1">
            <a:spLocks noGrp="1"/>
          </p:cNvSpPr>
          <p:nvPr>
            <p:ph idx="1"/>
          </p:nvPr>
        </p:nvSpPr>
        <p:spPr>
          <a:xfrm>
            <a:off x="361367" y="1175848"/>
            <a:ext cx="3955932" cy="2539376"/>
          </a:xfrm>
          <a:prstGeom prst="rect">
            <a:avLst/>
          </a:prstGeom>
        </p:spPr>
        <p:txBody>
          <a:bodyPr/>
          <a:lstStyle/>
          <a:p>
            <a:pPr>
              <a:lnSpc>
                <a:spcPct val="100000"/>
              </a:lnSpc>
              <a:spcBef>
                <a:spcPts val="500"/>
              </a:spcBef>
            </a:pPr>
            <a:r>
              <a:rPr lang="en-GB" dirty="0"/>
              <a:t>Single layer pe</a:t>
            </a:r>
            <a:r>
              <a:rPr dirty="0"/>
              <a:t>r</a:t>
            </a:r>
            <a:r>
              <a:rPr lang="en-GB" dirty="0" err="1"/>
              <a:t>ceptron</a:t>
            </a:r>
            <a:r>
              <a:rPr dirty="0"/>
              <a:t> is computing </a:t>
            </a:r>
            <a:r>
              <a:rPr lang="en-GB" dirty="0"/>
              <a:t>a </a:t>
            </a:r>
            <a:r>
              <a:rPr dirty="0"/>
              <a:t>straight line between two </a:t>
            </a:r>
            <a:r>
              <a:rPr i="1" dirty="0"/>
              <a:t>linearly separable </a:t>
            </a:r>
            <a:r>
              <a:rPr dirty="0"/>
              <a:t>sets of points, dividing space in two</a:t>
            </a:r>
          </a:p>
          <a:p>
            <a:pPr>
              <a:lnSpc>
                <a:spcPct val="100000"/>
              </a:lnSpc>
              <a:spcBef>
                <a:spcPts val="500"/>
              </a:spcBef>
            </a:pPr>
            <a:r>
              <a:rPr dirty="0"/>
              <a:t>If no straight line partitions set, single perceptron cannot learn classification</a:t>
            </a:r>
            <a:endParaRPr lang="en-GB" dirty="0"/>
          </a:p>
          <a:p>
            <a:pPr>
              <a:lnSpc>
                <a:spcPct val="100000"/>
              </a:lnSpc>
              <a:spcBef>
                <a:spcPts val="500"/>
              </a:spcBef>
            </a:pPr>
            <a:r>
              <a:rPr dirty="0"/>
              <a:t>Exclusive OR is one such case</a:t>
            </a:r>
          </a:p>
        </p:txBody>
      </p:sp>
      <p:sp>
        <p:nvSpPr>
          <p:cNvPr id="251" name="Exclusive OR"/>
          <p:cNvSpPr txBox="1"/>
          <p:nvPr/>
        </p:nvSpPr>
        <p:spPr>
          <a:xfrm>
            <a:off x="7353539" y="2407144"/>
            <a:ext cx="1184197" cy="329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nSpc>
                <a:spcPts val="2800"/>
              </a:lnSpc>
              <a:defRPr sz="2400"/>
            </a:lvl1pPr>
          </a:lstStyle>
          <a:p>
            <a:r>
              <a:rPr sz="1620" dirty="0"/>
              <a:t>Exclusive OR</a:t>
            </a:r>
          </a:p>
        </p:txBody>
      </p:sp>
      <p:sp>
        <p:nvSpPr>
          <p:cNvPr id="253" name="A linearly separable function"/>
          <p:cNvSpPr txBox="1"/>
          <p:nvPr/>
        </p:nvSpPr>
        <p:spPr>
          <a:xfrm>
            <a:off x="4317299" y="1042466"/>
            <a:ext cx="3279552" cy="385811"/>
          </a:xfrm>
          <a:prstGeom prst="rect">
            <a:avLst/>
          </a:prstGeom>
          <a:ln w="12700">
            <a:miter lim="400000"/>
          </a:ln>
          <a:extLst>
            <a:ext uri="{C572A759-6A51-4108-AA02-DFA0A04FC94B}">
              <ma14:wrappingTextBoxFlag xmlns:ma14="http://schemas.microsoft.com/office/mac/drawingml/2011/main" val="1"/>
            </a:ext>
          </a:extLst>
        </p:spPr>
        <p:txBody>
          <a:bodyPr wrap="square" lIns="34290" tIns="34290" rIns="34290" bIns="34290" anchor="ctr">
            <a:spAutoFit/>
          </a:bodyPr>
          <a:lstStyle>
            <a:lvl1pPr>
              <a:lnSpc>
                <a:spcPts val="2800"/>
              </a:lnSpc>
              <a:defRPr sz="2400"/>
            </a:lvl1pPr>
          </a:lstStyle>
          <a:p>
            <a:r>
              <a:rPr sz="1620" dirty="0"/>
              <a:t>A linearly separable function</a:t>
            </a:r>
            <a:r>
              <a:rPr lang="en-GB" sz="1620" dirty="0"/>
              <a:t> - AND</a:t>
            </a:r>
            <a:endParaRPr sz="1620" dirty="0"/>
          </a:p>
        </p:txBody>
      </p:sp>
      <p:pic>
        <p:nvPicPr>
          <p:cNvPr id="3" name="Picture 2" descr="Chart, box and whisker chart&#10;&#10;Description automatically generated">
            <a:extLst>
              <a:ext uri="{FF2B5EF4-FFF2-40B4-BE49-F238E27FC236}">
                <a16:creationId xmlns="" xmlns:a16="http://schemas.microsoft.com/office/drawing/2014/main" id="{67CE18D8-17A0-2B41-8077-B97C4D7E09C6}"/>
              </a:ext>
            </a:extLst>
          </p:cNvPr>
          <p:cNvPicPr>
            <a:picLocks noChangeAspect="1"/>
          </p:cNvPicPr>
          <p:nvPr/>
        </p:nvPicPr>
        <p:blipFill>
          <a:blip r:embed="rId3"/>
          <a:stretch>
            <a:fillRect/>
          </a:stretch>
        </p:blipFill>
        <p:spPr>
          <a:xfrm>
            <a:off x="7001966" y="2863530"/>
            <a:ext cx="1853770" cy="1591289"/>
          </a:xfrm>
          <a:prstGeom prst="rect">
            <a:avLst/>
          </a:prstGeom>
        </p:spPr>
      </p:pic>
      <p:pic>
        <p:nvPicPr>
          <p:cNvPr id="5" name="Picture 4" descr="Schematic&#10;&#10;Description automatically generated with low confidence">
            <a:extLst>
              <a:ext uri="{FF2B5EF4-FFF2-40B4-BE49-F238E27FC236}">
                <a16:creationId xmlns="" xmlns:a16="http://schemas.microsoft.com/office/drawing/2014/main" id="{1863124E-E3BD-B24A-BB9C-8E93DC4F3539}"/>
              </a:ext>
            </a:extLst>
          </p:cNvPr>
          <p:cNvPicPr>
            <a:picLocks noChangeAspect="1"/>
          </p:cNvPicPr>
          <p:nvPr/>
        </p:nvPicPr>
        <p:blipFill>
          <a:blip r:embed="rId4"/>
          <a:stretch>
            <a:fillRect/>
          </a:stretch>
        </p:blipFill>
        <p:spPr>
          <a:xfrm>
            <a:off x="5014636" y="1544889"/>
            <a:ext cx="2020903" cy="1684086"/>
          </a:xfrm>
          <a:prstGeom prst="rect">
            <a:avLst/>
          </a:prstGeom>
        </p:spPr>
      </p:pic>
    </p:spTree>
    <p:extLst>
      <p:ext uri="{BB962C8B-B14F-4D97-AF65-F5344CB8AC3E}">
        <p14:creationId xmlns:p14="http://schemas.microsoft.com/office/powerpoint/2010/main" val="390956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002060"/>
                </a:solidFill>
              </a:rPr>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solidFill>
                  <a:srgbClr val="EC008C"/>
                </a:solidFill>
              </a:rPr>
              <a:t>Multilayer </a:t>
            </a:r>
            <a:r>
              <a:rPr lang="en-US" altLang="en-US" dirty="0" err="1">
                <a:solidFill>
                  <a:srgbClr val="EC008C"/>
                </a:solidFill>
              </a:rPr>
              <a:t>Perceptrons</a:t>
            </a:r>
            <a:endParaRPr lang="en-US" altLang="en-US" dirty="0">
              <a:solidFill>
                <a:srgbClr val="EC008C"/>
              </a:solidFill>
            </a:endParaRPr>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4484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ox and whisker chart&#10;&#10;Description automatically generated">
            <a:extLst>
              <a:ext uri="{FF2B5EF4-FFF2-40B4-BE49-F238E27FC236}">
                <a16:creationId xmlns="" xmlns:a16="http://schemas.microsoft.com/office/drawing/2014/main" id="{0F07B022-9AB6-B14A-8BCE-67EBF1CD02AE}"/>
              </a:ext>
            </a:extLst>
          </p:cNvPr>
          <p:cNvPicPr>
            <a:picLocks noChangeAspect="1"/>
          </p:cNvPicPr>
          <p:nvPr/>
        </p:nvPicPr>
        <p:blipFill>
          <a:blip r:embed="rId3"/>
          <a:stretch>
            <a:fillRect/>
          </a:stretch>
        </p:blipFill>
        <p:spPr>
          <a:xfrm>
            <a:off x="5940299" y="1090965"/>
            <a:ext cx="1853770" cy="1591289"/>
          </a:xfrm>
          <a:prstGeom prst="rect">
            <a:avLst/>
          </a:prstGeom>
        </p:spPr>
      </p:pic>
      <p:sp>
        <p:nvSpPr>
          <p:cNvPr id="256" name="The solution:  multi-layered NNs"/>
          <p:cNvSpPr txBox="1">
            <a:spLocks noGrp="1"/>
          </p:cNvSpPr>
          <p:nvPr>
            <p:ph type="title"/>
          </p:nvPr>
        </p:nvSpPr>
        <p:spPr>
          <a:prstGeom prst="rect">
            <a:avLst/>
          </a:prstGeom>
        </p:spPr>
        <p:txBody>
          <a:bodyPr/>
          <a:lstStyle/>
          <a:p>
            <a:r>
              <a:rPr lang="en-GB" dirty="0"/>
              <a:t>M</a:t>
            </a:r>
            <a:r>
              <a:rPr dirty="0" err="1"/>
              <a:t>ultilayer</a:t>
            </a:r>
            <a:r>
              <a:rPr dirty="0"/>
              <a:t> </a:t>
            </a:r>
            <a:r>
              <a:rPr lang="en-GB" dirty="0" err="1"/>
              <a:t>Perceptrons</a:t>
            </a:r>
            <a:endParaRPr dirty="0"/>
          </a:p>
        </p:txBody>
      </p:sp>
      <p:sp>
        <p:nvSpPr>
          <p:cNvPr id="257" name="The solution to this problem is to build neural networks from layers of perceptrons…"/>
          <p:cNvSpPr txBox="1">
            <a:spLocks noGrp="1"/>
          </p:cNvSpPr>
          <p:nvPr>
            <p:ph idx="1"/>
          </p:nvPr>
        </p:nvSpPr>
        <p:spPr>
          <a:xfrm>
            <a:off x="346532" y="1028097"/>
            <a:ext cx="5128967" cy="3111489"/>
          </a:xfrm>
          <a:prstGeom prst="rect">
            <a:avLst/>
          </a:prstGeom>
        </p:spPr>
        <p:txBody>
          <a:bodyPr anchor="t"/>
          <a:lstStyle/>
          <a:p>
            <a:pPr>
              <a:lnSpc>
                <a:spcPct val="100000"/>
              </a:lnSpc>
              <a:spcBef>
                <a:spcPts val="500"/>
              </a:spcBef>
            </a:pPr>
            <a:r>
              <a:rPr lang="en-GB" dirty="0"/>
              <a:t>S</a:t>
            </a:r>
            <a:r>
              <a:rPr dirty="0" err="1"/>
              <a:t>olution</a:t>
            </a:r>
            <a:r>
              <a:rPr lang="en-GB" dirty="0"/>
              <a:t>:</a:t>
            </a:r>
            <a:r>
              <a:rPr dirty="0"/>
              <a:t> build neural networks from </a:t>
            </a:r>
            <a:r>
              <a:rPr i="1" dirty="0"/>
              <a:t>layers</a:t>
            </a:r>
            <a:r>
              <a:rPr dirty="0"/>
              <a:t> of </a:t>
            </a:r>
            <a:r>
              <a:rPr dirty="0" err="1"/>
              <a:t>perceptrons</a:t>
            </a:r>
            <a:endParaRPr lang="en-GB" dirty="0"/>
          </a:p>
          <a:p>
            <a:pPr lvl="1">
              <a:lnSpc>
                <a:spcPct val="100000"/>
              </a:lnSpc>
            </a:pPr>
            <a:r>
              <a:rPr lang="en-GB" dirty="0"/>
              <a:t>S</a:t>
            </a:r>
            <a:r>
              <a:rPr dirty="0"/>
              <a:t>o f</a:t>
            </a:r>
            <a:r>
              <a:rPr lang="en-GB" dirty="0" err="1"/>
              <a:t>ar</a:t>
            </a:r>
            <a:r>
              <a:rPr lang="en-GB" dirty="0"/>
              <a:t>, </a:t>
            </a:r>
            <a:r>
              <a:rPr dirty="0"/>
              <a:t>perceptron </a:t>
            </a:r>
            <a:r>
              <a:rPr lang="en-GB" dirty="0"/>
              <a:t>had</a:t>
            </a:r>
            <a:r>
              <a:rPr dirty="0"/>
              <a:t> </a:t>
            </a:r>
            <a:r>
              <a:rPr i="1" dirty="0"/>
              <a:t>two</a:t>
            </a:r>
            <a:r>
              <a:rPr dirty="0"/>
              <a:t> layers</a:t>
            </a:r>
            <a:r>
              <a:rPr lang="en-GB" dirty="0"/>
              <a:t>: </a:t>
            </a:r>
            <a:r>
              <a:rPr dirty="0"/>
              <a:t>one input and one output</a:t>
            </a:r>
            <a:endParaRPr lang="en-GB" dirty="0"/>
          </a:p>
          <a:p>
            <a:pPr lvl="1">
              <a:lnSpc>
                <a:spcPct val="100000"/>
              </a:lnSpc>
            </a:pPr>
            <a:r>
              <a:rPr lang="en-GB" dirty="0"/>
              <a:t>We can use </a:t>
            </a:r>
            <a:r>
              <a:rPr dirty="0"/>
              <a:t>multiple layers</a:t>
            </a:r>
            <a:endParaRPr lang="en-GB" dirty="0"/>
          </a:p>
          <a:p>
            <a:pPr>
              <a:lnSpc>
                <a:spcPct val="100000"/>
              </a:lnSpc>
              <a:spcBef>
                <a:spcPts val="500"/>
              </a:spcBef>
            </a:pPr>
            <a:r>
              <a:rPr lang="en-GB" i="1" dirty="0"/>
              <a:t>Universal Approximation Theorem</a:t>
            </a:r>
            <a:r>
              <a:rPr lang="en-GB" dirty="0"/>
              <a:t> has proven that network of 3 layers can approximate any function </a:t>
            </a:r>
          </a:p>
          <a:p>
            <a:pPr lvl="1">
              <a:lnSpc>
                <a:spcPct val="100000"/>
              </a:lnSpc>
            </a:pPr>
            <a:r>
              <a:rPr lang="en-GB" dirty="0"/>
              <a:t>This is one hidden layer of </a:t>
            </a:r>
            <a:r>
              <a:rPr lang="en-GB" dirty="0" err="1"/>
              <a:t>perceptrons</a:t>
            </a:r>
            <a:endParaRPr lang="en-GB" dirty="0"/>
          </a:p>
          <a:p>
            <a:pPr lvl="1">
              <a:lnSpc>
                <a:spcPct val="100000"/>
              </a:lnSpc>
            </a:pPr>
            <a:r>
              <a:rPr lang="en-GB" dirty="0" err="1"/>
              <a:t>Cybenko’s</a:t>
            </a:r>
            <a:r>
              <a:rPr lang="en-GB" dirty="0"/>
              <a:t> theorem, 1989, for sigmoid activation; </a:t>
            </a:r>
            <a:r>
              <a:rPr lang="en-GB" dirty="0" err="1"/>
              <a:t>Hornik</a:t>
            </a:r>
            <a:r>
              <a:rPr lang="en-GB" dirty="0"/>
              <a:t>, 1991, generalised</a:t>
            </a:r>
          </a:p>
          <a:p>
            <a:pPr lvl="1">
              <a:lnSpc>
                <a:spcPct val="100000"/>
              </a:lnSpc>
            </a:pP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cxnSp>
        <p:nvCxnSpPr>
          <p:cNvPr id="4" name="Straight Connector 3">
            <a:extLst>
              <a:ext uri="{FF2B5EF4-FFF2-40B4-BE49-F238E27FC236}">
                <a16:creationId xmlns="" xmlns:a16="http://schemas.microsoft.com/office/drawing/2014/main" id="{32B6FBBF-9B0E-8B43-B8B1-8230D9661D13}"/>
              </a:ext>
            </a:extLst>
          </p:cNvPr>
          <p:cNvCxnSpPr>
            <a:cxnSpLocks/>
          </p:cNvCxnSpPr>
          <p:nvPr/>
        </p:nvCxnSpPr>
        <p:spPr>
          <a:xfrm>
            <a:off x="6028875" y="1697059"/>
            <a:ext cx="1215265" cy="10898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5CDF54CA-154D-4B46-8473-3FF8E0095470}"/>
              </a:ext>
            </a:extLst>
          </p:cNvPr>
          <p:cNvCxnSpPr>
            <a:cxnSpLocks/>
          </p:cNvCxnSpPr>
          <p:nvPr/>
        </p:nvCxnSpPr>
        <p:spPr>
          <a:xfrm>
            <a:off x="6215452" y="1300309"/>
            <a:ext cx="1303464" cy="1172600"/>
          </a:xfrm>
          <a:prstGeom prst="line">
            <a:avLst/>
          </a:prstGeom>
          <a:ln w="12700">
            <a:solidFill>
              <a:srgbClr val="1C3D74"/>
            </a:solidFill>
          </a:ln>
        </p:spPr>
        <p:style>
          <a:lnRef idx="1">
            <a:schemeClr val="accent1"/>
          </a:lnRef>
          <a:fillRef idx="0">
            <a:schemeClr val="accent1"/>
          </a:fillRef>
          <a:effectRef idx="0">
            <a:schemeClr val="accent1"/>
          </a:effectRef>
          <a:fontRef idx="minor">
            <a:schemeClr val="tx1"/>
          </a:fontRef>
        </p:style>
      </p:cxnSp>
      <p:sp>
        <p:nvSpPr>
          <p:cNvPr id="11" name="Exclusive OR">
            <a:extLst>
              <a:ext uri="{FF2B5EF4-FFF2-40B4-BE49-F238E27FC236}">
                <a16:creationId xmlns="" xmlns:a16="http://schemas.microsoft.com/office/drawing/2014/main" id="{4778AF8E-3A85-6E49-9C5B-7E1FA0CC4D96}"/>
              </a:ext>
            </a:extLst>
          </p:cNvPr>
          <p:cNvSpPr txBox="1"/>
          <p:nvPr/>
        </p:nvSpPr>
        <p:spPr>
          <a:xfrm>
            <a:off x="6867184" y="907723"/>
            <a:ext cx="1184197" cy="329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lvl1pPr>
              <a:lnSpc>
                <a:spcPts val="2800"/>
              </a:lnSpc>
              <a:defRPr sz="2400"/>
            </a:lvl1pPr>
          </a:lstStyle>
          <a:p>
            <a:r>
              <a:rPr sz="1620" dirty="0"/>
              <a:t>Exclusive OR</a:t>
            </a:r>
          </a:p>
        </p:txBody>
      </p:sp>
      <p:pic>
        <p:nvPicPr>
          <p:cNvPr id="7" name="Picture 6" descr="Diagram, schematic&#10;&#10;Description automatically generated">
            <a:extLst>
              <a:ext uri="{FF2B5EF4-FFF2-40B4-BE49-F238E27FC236}">
                <a16:creationId xmlns="" xmlns:a16="http://schemas.microsoft.com/office/drawing/2014/main" id="{2FC772E0-1625-C44A-A4B2-6944A620D1F9}"/>
              </a:ext>
            </a:extLst>
          </p:cNvPr>
          <p:cNvPicPr>
            <a:picLocks noChangeAspect="1"/>
          </p:cNvPicPr>
          <p:nvPr/>
        </p:nvPicPr>
        <p:blipFill>
          <a:blip r:embed="rId4"/>
          <a:stretch>
            <a:fillRect/>
          </a:stretch>
        </p:blipFill>
        <p:spPr>
          <a:xfrm>
            <a:off x="5794827" y="2955074"/>
            <a:ext cx="2144713" cy="1340446"/>
          </a:xfrm>
          <a:prstGeom prst="rect">
            <a:avLst/>
          </a:prstGeom>
        </p:spPr>
      </p:pic>
    </p:spTree>
    <p:extLst>
      <p:ext uri="{BB962C8B-B14F-4D97-AF65-F5344CB8AC3E}">
        <p14:creationId xmlns:p14="http://schemas.microsoft.com/office/powerpoint/2010/main" val="14884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Multilayer Perceptron</a:t>
            </a:r>
            <a:endParaRPr dirty="0"/>
          </a:p>
        </p:txBody>
      </p:sp>
      <p:sp>
        <p:nvSpPr>
          <p:cNvPr id="257" name="The solution to this problem is to build neural networks from layers of perceptrons…"/>
          <p:cNvSpPr txBox="1">
            <a:spLocks noGrp="1"/>
          </p:cNvSpPr>
          <p:nvPr>
            <p:ph idx="1"/>
          </p:nvPr>
        </p:nvSpPr>
        <p:spPr>
          <a:xfrm>
            <a:off x="286754" y="1391066"/>
            <a:ext cx="4559570" cy="2428409"/>
          </a:xfrm>
          <a:prstGeom prst="rect">
            <a:avLst/>
          </a:prstGeom>
        </p:spPr>
        <p:txBody>
          <a:bodyPr anchor="t"/>
          <a:lstStyle/>
          <a:p>
            <a:pPr marL="300038" lvl="1" indent="-285750">
              <a:lnSpc>
                <a:spcPct val="100000"/>
              </a:lnSpc>
            </a:pPr>
            <a:r>
              <a:rPr lang="en-GB" dirty="0"/>
              <a:t>Example with 1 hidden fully-connected (affine) layer</a:t>
            </a:r>
          </a:p>
          <a:p>
            <a:pPr marL="757238" lvl="2" indent="-285750">
              <a:lnSpc>
                <a:spcPct val="100000"/>
              </a:lnSpc>
            </a:pPr>
            <a:r>
              <a:rPr lang="en-GB" dirty="0"/>
              <a:t>Each neuron connected to all neurons of next layer</a:t>
            </a:r>
          </a:p>
          <a:p>
            <a:pPr marL="300038" lvl="1" indent="-285750">
              <a:lnSpc>
                <a:spcPct val="100000"/>
              </a:lnSpc>
            </a:pPr>
            <a:r>
              <a:rPr lang="en-GB" dirty="0"/>
              <a:t>The values of </a:t>
            </a:r>
            <a:r>
              <a:rPr lang="en-GB" i="1" dirty="0"/>
              <a:t>h</a:t>
            </a:r>
            <a:r>
              <a:rPr lang="en-GB" dirty="0"/>
              <a:t> are transformed by a non-linear function </a:t>
            </a:r>
            <a:r>
              <a:rPr lang="en-GB" i="1" dirty="0"/>
              <a:t>g</a:t>
            </a:r>
            <a:r>
              <a:rPr lang="en-GB" dirty="0"/>
              <a:t> that is applied to each value before being passed on to the next layer</a:t>
            </a:r>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5" name="Oval 4">
            <a:extLst>
              <a:ext uri="{FF2B5EF4-FFF2-40B4-BE49-F238E27FC236}">
                <a16:creationId xmlns="" xmlns:a16="http://schemas.microsoft.com/office/drawing/2014/main" id="{68DBDE12-C88B-B04D-AA55-59A6B9C624B0}"/>
              </a:ext>
            </a:extLst>
          </p:cNvPr>
          <p:cNvSpPr/>
          <p:nvPr/>
        </p:nvSpPr>
        <p:spPr>
          <a:xfrm>
            <a:off x="5413452" y="184331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6" name="Oval 5">
            <a:extLst>
              <a:ext uri="{FF2B5EF4-FFF2-40B4-BE49-F238E27FC236}">
                <a16:creationId xmlns="" xmlns:a16="http://schemas.microsoft.com/office/drawing/2014/main" id="{5F7CB9F0-0018-5840-9472-85659F585BFB}"/>
              </a:ext>
            </a:extLst>
          </p:cNvPr>
          <p:cNvSpPr/>
          <p:nvPr/>
        </p:nvSpPr>
        <p:spPr>
          <a:xfrm>
            <a:off x="5413452" y="2727567"/>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 name="Oval 6">
            <a:extLst>
              <a:ext uri="{FF2B5EF4-FFF2-40B4-BE49-F238E27FC236}">
                <a16:creationId xmlns="" xmlns:a16="http://schemas.microsoft.com/office/drawing/2014/main" id="{5E053426-B6A8-F24C-861D-094D889446CC}"/>
              </a:ext>
            </a:extLst>
          </p:cNvPr>
          <p:cNvSpPr/>
          <p:nvPr/>
        </p:nvSpPr>
        <p:spPr>
          <a:xfrm>
            <a:off x="6496330" y="184331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8" name="Oval 7">
            <a:extLst>
              <a:ext uri="{FF2B5EF4-FFF2-40B4-BE49-F238E27FC236}">
                <a16:creationId xmlns="" xmlns:a16="http://schemas.microsoft.com/office/drawing/2014/main" id="{F2E15A2D-324C-884A-9E89-4406FEE333BA}"/>
              </a:ext>
            </a:extLst>
          </p:cNvPr>
          <p:cNvSpPr/>
          <p:nvPr/>
        </p:nvSpPr>
        <p:spPr>
          <a:xfrm>
            <a:off x="6496330" y="2727567"/>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9" name="Oval 8">
            <a:extLst>
              <a:ext uri="{FF2B5EF4-FFF2-40B4-BE49-F238E27FC236}">
                <a16:creationId xmlns="" xmlns:a16="http://schemas.microsoft.com/office/drawing/2014/main" id="{B054C122-8EF0-B04C-AD49-951D46C10285}"/>
              </a:ext>
            </a:extLst>
          </p:cNvPr>
          <p:cNvSpPr/>
          <p:nvPr/>
        </p:nvSpPr>
        <p:spPr>
          <a:xfrm>
            <a:off x="7447208" y="2285441"/>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10" name="Straight Arrow Connector 9">
            <a:extLst>
              <a:ext uri="{FF2B5EF4-FFF2-40B4-BE49-F238E27FC236}">
                <a16:creationId xmlns="" xmlns:a16="http://schemas.microsoft.com/office/drawing/2014/main" id="{DD4B8F28-BD1C-6F48-A286-4176EEE9C1F2}"/>
              </a:ext>
            </a:extLst>
          </p:cNvPr>
          <p:cNvCxnSpPr>
            <a:cxnSpLocks/>
            <a:stCxn id="7" idx="6"/>
            <a:endCxn id="9" idx="1"/>
          </p:cNvCxnSpPr>
          <p:nvPr/>
        </p:nvCxnSpPr>
        <p:spPr>
          <a:xfrm>
            <a:off x="6982330" y="2078195"/>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 xmlns:a16="http://schemas.microsoft.com/office/drawing/2014/main" id="{A807D88A-CAD1-D842-ADC3-2499E24ED87A}"/>
              </a:ext>
            </a:extLst>
          </p:cNvPr>
          <p:cNvCxnSpPr>
            <a:cxnSpLocks/>
            <a:stCxn id="8" idx="6"/>
            <a:endCxn id="9" idx="3"/>
          </p:cNvCxnSpPr>
          <p:nvPr/>
        </p:nvCxnSpPr>
        <p:spPr>
          <a:xfrm flipV="1">
            <a:off x="6982330" y="2686407"/>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 xmlns:a16="http://schemas.microsoft.com/office/drawing/2014/main" id="{A73B7BF6-A905-AC4F-9896-CC89BFEDF8B1}"/>
              </a:ext>
            </a:extLst>
          </p:cNvPr>
          <p:cNvCxnSpPr>
            <a:cxnSpLocks/>
            <a:stCxn id="5" idx="6"/>
            <a:endCxn id="7" idx="2"/>
          </p:cNvCxnSpPr>
          <p:nvPr/>
        </p:nvCxnSpPr>
        <p:spPr>
          <a:xfrm>
            <a:off x="5899452" y="207819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 xmlns:a16="http://schemas.microsoft.com/office/drawing/2014/main" id="{B68E5A74-F0A4-0D43-986F-193D4108659B}"/>
              </a:ext>
            </a:extLst>
          </p:cNvPr>
          <p:cNvCxnSpPr>
            <a:cxnSpLocks/>
            <a:stCxn id="6" idx="6"/>
            <a:endCxn id="8" idx="2"/>
          </p:cNvCxnSpPr>
          <p:nvPr/>
        </p:nvCxnSpPr>
        <p:spPr>
          <a:xfrm>
            <a:off x="5899452" y="2962448"/>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 xmlns:a16="http://schemas.microsoft.com/office/drawing/2014/main" id="{B50C43A8-B3F9-4742-8403-1EEB6607E9A4}"/>
              </a:ext>
            </a:extLst>
          </p:cNvPr>
          <p:cNvCxnSpPr>
            <a:cxnSpLocks/>
            <a:stCxn id="5" idx="5"/>
            <a:endCxn id="8" idx="1"/>
          </p:cNvCxnSpPr>
          <p:nvPr/>
        </p:nvCxnSpPr>
        <p:spPr>
          <a:xfrm>
            <a:off x="5828279" y="2244280"/>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 xmlns:a16="http://schemas.microsoft.com/office/drawing/2014/main" id="{3AF77CA9-2BC7-274B-BF2D-58BD23BC505A}"/>
              </a:ext>
            </a:extLst>
          </p:cNvPr>
          <p:cNvCxnSpPr>
            <a:cxnSpLocks/>
            <a:stCxn id="6" idx="7"/>
            <a:endCxn id="7" idx="3"/>
          </p:cNvCxnSpPr>
          <p:nvPr/>
        </p:nvCxnSpPr>
        <p:spPr>
          <a:xfrm flipV="1">
            <a:off x="5828279" y="2244280"/>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 xmlns:a16="http://schemas.microsoft.com/office/drawing/2014/main" id="{61A3D629-0DE6-2845-90EC-0D64A0BA833F}"/>
              </a:ext>
            </a:extLst>
          </p:cNvPr>
          <p:cNvSpPr txBox="1"/>
          <p:nvPr/>
        </p:nvSpPr>
        <p:spPr>
          <a:xfrm>
            <a:off x="6158425" y="172505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1</a:t>
            </a:r>
            <a:endParaRPr lang="en-GB" sz="1620" baseline="-25000" dirty="0">
              <a:solidFill>
                <a:schemeClr val="bg2">
                  <a:lumMod val="10000"/>
                </a:schemeClr>
              </a:solidFill>
              <a:sym typeface="Gill Sans"/>
            </a:endParaRPr>
          </a:p>
        </p:txBody>
      </p:sp>
      <p:sp>
        <p:nvSpPr>
          <p:cNvPr id="17" name="TextBox 16">
            <a:extLst>
              <a:ext uri="{FF2B5EF4-FFF2-40B4-BE49-F238E27FC236}">
                <a16:creationId xmlns="" xmlns:a16="http://schemas.microsoft.com/office/drawing/2014/main" id="{1354E235-6A9C-D64A-B053-2E6F7F5AA51A}"/>
              </a:ext>
            </a:extLst>
          </p:cNvPr>
          <p:cNvSpPr txBox="1"/>
          <p:nvPr/>
        </p:nvSpPr>
        <p:spPr>
          <a:xfrm>
            <a:off x="6168799" y="290909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4</a:t>
            </a:r>
          </a:p>
        </p:txBody>
      </p:sp>
      <p:sp>
        <p:nvSpPr>
          <p:cNvPr id="18" name="TextBox 17">
            <a:extLst>
              <a:ext uri="{FF2B5EF4-FFF2-40B4-BE49-F238E27FC236}">
                <a16:creationId xmlns="" xmlns:a16="http://schemas.microsoft.com/office/drawing/2014/main" id="{DFD5B772-3DAA-694F-B501-DFD79FBF1582}"/>
              </a:ext>
            </a:extLst>
          </p:cNvPr>
          <p:cNvSpPr txBox="1"/>
          <p:nvPr/>
        </p:nvSpPr>
        <p:spPr>
          <a:xfrm>
            <a:off x="6168799" y="201587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2</a:t>
            </a:r>
            <a:endParaRPr lang="en-GB" sz="1620" baseline="-25000" dirty="0">
              <a:solidFill>
                <a:schemeClr val="bg2">
                  <a:lumMod val="10000"/>
                </a:schemeClr>
              </a:solidFill>
              <a:sym typeface="Gill Sans"/>
            </a:endParaRPr>
          </a:p>
        </p:txBody>
      </p:sp>
      <p:sp>
        <p:nvSpPr>
          <p:cNvPr id="19" name="TextBox 18">
            <a:extLst>
              <a:ext uri="{FF2B5EF4-FFF2-40B4-BE49-F238E27FC236}">
                <a16:creationId xmlns="" xmlns:a16="http://schemas.microsoft.com/office/drawing/2014/main" id="{9BA386FF-5650-E44A-9EF2-60778D51CA37}"/>
              </a:ext>
            </a:extLst>
          </p:cNvPr>
          <p:cNvSpPr txBox="1"/>
          <p:nvPr/>
        </p:nvSpPr>
        <p:spPr>
          <a:xfrm>
            <a:off x="6168799" y="2626780"/>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3</a:t>
            </a:r>
          </a:p>
        </p:txBody>
      </p:sp>
      <p:sp>
        <p:nvSpPr>
          <p:cNvPr id="20" name="TextBox 19">
            <a:extLst>
              <a:ext uri="{FF2B5EF4-FFF2-40B4-BE49-F238E27FC236}">
                <a16:creationId xmlns="" xmlns:a16="http://schemas.microsoft.com/office/drawing/2014/main" id="{49AAA75D-DCCD-7E4C-AE46-A9AE4F93C577}"/>
              </a:ext>
            </a:extLst>
          </p:cNvPr>
          <p:cNvSpPr txBox="1"/>
          <p:nvPr/>
        </p:nvSpPr>
        <p:spPr>
          <a:xfrm>
            <a:off x="7149575" y="188373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5</a:t>
            </a:r>
          </a:p>
        </p:txBody>
      </p:sp>
      <p:sp>
        <p:nvSpPr>
          <p:cNvPr id="21" name="TextBox 20">
            <a:extLst>
              <a:ext uri="{FF2B5EF4-FFF2-40B4-BE49-F238E27FC236}">
                <a16:creationId xmlns="" xmlns:a16="http://schemas.microsoft.com/office/drawing/2014/main" id="{4D818646-2B97-0044-B692-FFB19ABCE3D2}"/>
              </a:ext>
            </a:extLst>
          </p:cNvPr>
          <p:cNvSpPr txBox="1"/>
          <p:nvPr/>
        </p:nvSpPr>
        <p:spPr>
          <a:xfrm>
            <a:off x="7126487" y="2775248"/>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6</a:t>
            </a:r>
          </a:p>
        </p:txBody>
      </p:sp>
      <p:sp>
        <p:nvSpPr>
          <p:cNvPr id="25" name="Rectangle 24">
            <a:extLst>
              <a:ext uri="{FF2B5EF4-FFF2-40B4-BE49-F238E27FC236}">
                <a16:creationId xmlns="" xmlns:a16="http://schemas.microsoft.com/office/drawing/2014/main" id="{15A78DEC-47EC-EC46-9FF9-D87CDCC33505}"/>
              </a:ext>
            </a:extLst>
          </p:cNvPr>
          <p:cNvSpPr/>
          <p:nvPr/>
        </p:nvSpPr>
        <p:spPr>
          <a:xfrm>
            <a:off x="6168799" y="1388920"/>
            <a:ext cx="1166207" cy="2428408"/>
          </a:xfrm>
          <a:prstGeom prst="rect">
            <a:avLst/>
          </a:prstGeom>
          <a:solidFill>
            <a:schemeClr val="bg1">
              <a:lumMod val="8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Exclusive OR">
            <a:extLst>
              <a:ext uri="{FF2B5EF4-FFF2-40B4-BE49-F238E27FC236}">
                <a16:creationId xmlns="" xmlns:a16="http://schemas.microsoft.com/office/drawing/2014/main" id="{7328EDE5-DB1B-654D-9796-DE6DB0795F89}"/>
              </a:ext>
            </a:extLst>
          </p:cNvPr>
          <p:cNvSpPr txBox="1"/>
          <p:nvPr/>
        </p:nvSpPr>
        <p:spPr>
          <a:xfrm>
            <a:off x="6054307" y="920499"/>
            <a:ext cx="1392144"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Hidden Layer</a:t>
            </a:r>
            <a:endParaRPr sz="1620" dirty="0"/>
          </a:p>
        </p:txBody>
      </p:sp>
      <p:sp>
        <p:nvSpPr>
          <p:cNvPr id="30" name="Rectangle 29">
            <a:extLst>
              <a:ext uri="{FF2B5EF4-FFF2-40B4-BE49-F238E27FC236}">
                <a16:creationId xmlns="" xmlns:a16="http://schemas.microsoft.com/office/drawing/2014/main" id="{2201E1E5-2FFA-CC4D-BD22-E4AB1ED03283}"/>
              </a:ext>
            </a:extLst>
          </p:cNvPr>
          <p:cNvSpPr/>
          <p:nvPr/>
        </p:nvSpPr>
        <p:spPr>
          <a:xfrm>
            <a:off x="5278720" y="1379475"/>
            <a:ext cx="818000" cy="2428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C6FEF83F-DB7A-7746-931A-14C325D3326E}"/>
              </a:ext>
            </a:extLst>
          </p:cNvPr>
          <p:cNvSpPr/>
          <p:nvPr/>
        </p:nvSpPr>
        <p:spPr>
          <a:xfrm>
            <a:off x="7446451" y="1377489"/>
            <a:ext cx="818000" cy="2428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Exclusive OR">
            <a:extLst>
              <a:ext uri="{FF2B5EF4-FFF2-40B4-BE49-F238E27FC236}">
                <a16:creationId xmlns="" xmlns:a16="http://schemas.microsoft.com/office/drawing/2014/main" id="{61924186-276B-2247-8703-0FCFB9ED6348}"/>
              </a:ext>
            </a:extLst>
          </p:cNvPr>
          <p:cNvSpPr txBox="1"/>
          <p:nvPr/>
        </p:nvSpPr>
        <p:spPr>
          <a:xfrm>
            <a:off x="5073348" y="3920255"/>
            <a:ext cx="1166207"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Input Layer</a:t>
            </a:r>
            <a:endParaRPr sz="1620" dirty="0"/>
          </a:p>
        </p:txBody>
      </p:sp>
      <p:sp>
        <p:nvSpPr>
          <p:cNvPr id="34" name="Exclusive OR">
            <a:extLst>
              <a:ext uri="{FF2B5EF4-FFF2-40B4-BE49-F238E27FC236}">
                <a16:creationId xmlns="" xmlns:a16="http://schemas.microsoft.com/office/drawing/2014/main" id="{A733F6E5-9978-5949-8952-C888D31DA7EB}"/>
              </a:ext>
            </a:extLst>
          </p:cNvPr>
          <p:cNvSpPr txBox="1"/>
          <p:nvPr/>
        </p:nvSpPr>
        <p:spPr>
          <a:xfrm>
            <a:off x="7335006" y="3928322"/>
            <a:ext cx="1373591"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Output Layer</a:t>
            </a:r>
            <a:endParaRPr sz="1620" dirty="0"/>
          </a:p>
        </p:txBody>
      </p:sp>
    </p:spTree>
    <p:extLst>
      <p:ext uri="{BB962C8B-B14F-4D97-AF65-F5344CB8AC3E}">
        <p14:creationId xmlns:p14="http://schemas.microsoft.com/office/powerpoint/2010/main" val="234881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M</a:t>
            </a:r>
            <a:r>
              <a:rPr dirty="0" err="1"/>
              <a:t>ultilayer</a:t>
            </a:r>
            <a:r>
              <a:rPr lang="en-GB" dirty="0"/>
              <a:t> Perceptron</a:t>
            </a:r>
            <a:endParaRPr dirty="0"/>
          </a:p>
        </p:txBody>
      </p:sp>
      <p:sp>
        <p:nvSpPr>
          <p:cNvPr id="257" name="The solution to this problem is to build neural networks from layers of perceptrons…"/>
          <p:cNvSpPr txBox="1">
            <a:spLocks noGrp="1"/>
          </p:cNvSpPr>
          <p:nvPr>
            <p:ph idx="1"/>
          </p:nvPr>
        </p:nvSpPr>
        <p:spPr>
          <a:xfrm>
            <a:off x="317042" y="978797"/>
            <a:ext cx="4764410" cy="1444805"/>
          </a:xfrm>
          <a:prstGeom prst="rect">
            <a:avLst/>
          </a:prstGeom>
        </p:spPr>
        <p:txBody>
          <a:bodyPr anchor="t"/>
          <a:lstStyle/>
          <a:p>
            <a:pPr marL="300038" lvl="1" indent="-285750">
              <a:lnSpc>
                <a:spcPct val="100000"/>
              </a:lnSpc>
            </a:pPr>
            <a:r>
              <a:rPr lang="en-GB" dirty="0"/>
              <a:t>Popular activation – </a:t>
            </a:r>
            <a:r>
              <a:rPr lang="en-GB" b="1" dirty="0"/>
              <a:t>sigmoid</a:t>
            </a:r>
          </a:p>
          <a:p>
            <a:pPr marL="757238" lvl="2" indent="-285750">
              <a:lnSpc>
                <a:spcPct val="100000"/>
              </a:lnSpc>
            </a:pPr>
            <a:r>
              <a:rPr lang="en-GB" dirty="0"/>
              <a:t>Outputs values in the range 0 to 1 – good for probability prediction</a:t>
            </a:r>
          </a:p>
          <a:p>
            <a:pPr marL="757238" lvl="2" indent="-285750">
              <a:lnSpc>
                <a:spcPct val="100000"/>
              </a:lnSpc>
            </a:pPr>
            <a:r>
              <a:rPr lang="en-GB" dirty="0"/>
              <a:t>May cause the vanishing gradient problem </a:t>
            </a:r>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5" name="Oval 4">
            <a:extLst>
              <a:ext uri="{FF2B5EF4-FFF2-40B4-BE49-F238E27FC236}">
                <a16:creationId xmlns="" xmlns:a16="http://schemas.microsoft.com/office/drawing/2014/main" id="{68DBDE12-C88B-B04D-AA55-59A6B9C624B0}"/>
              </a:ext>
            </a:extLst>
          </p:cNvPr>
          <p:cNvSpPr/>
          <p:nvPr/>
        </p:nvSpPr>
        <p:spPr>
          <a:xfrm>
            <a:off x="5413452" y="184331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6" name="Oval 5">
            <a:extLst>
              <a:ext uri="{FF2B5EF4-FFF2-40B4-BE49-F238E27FC236}">
                <a16:creationId xmlns="" xmlns:a16="http://schemas.microsoft.com/office/drawing/2014/main" id="{5F7CB9F0-0018-5840-9472-85659F585BFB}"/>
              </a:ext>
            </a:extLst>
          </p:cNvPr>
          <p:cNvSpPr/>
          <p:nvPr/>
        </p:nvSpPr>
        <p:spPr>
          <a:xfrm>
            <a:off x="5413452" y="2727567"/>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 name="Oval 6">
            <a:extLst>
              <a:ext uri="{FF2B5EF4-FFF2-40B4-BE49-F238E27FC236}">
                <a16:creationId xmlns="" xmlns:a16="http://schemas.microsoft.com/office/drawing/2014/main" id="{5E053426-B6A8-F24C-861D-094D889446CC}"/>
              </a:ext>
            </a:extLst>
          </p:cNvPr>
          <p:cNvSpPr/>
          <p:nvPr/>
        </p:nvSpPr>
        <p:spPr>
          <a:xfrm>
            <a:off x="6496330" y="184331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8" name="Oval 7">
            <a:extLst>
              <a:ext uri="{FF2B5EF4-FFF2-40B4-BE49-F238E27FC236}">
                <a16:creationId xmlns="" xmlns:a16="http://schemas.microsoft.com/office/drawing/2014/main" id="{F2E15A2D-324C-884A-9E89-4406FEE333BA}"/>
              </a:ext>
            </a:extLst>
          </p:cNvPr>
          <p:cNvSpPr/>
          <p:nvPr/>
        </p:nvSpPr>
        <p:spPr>
          <a:xfrm>
            <a:off x="6496330" y="2727567"/>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9" name="Oval 8">
            <a:extLst>
              <a:ext uri="{FF2B5EF4-FFF2-40B4-BE49-F238E27FC236}">
                <a16:creationId xmlns="" xmlns:a16="http://schemas.microsoft.com/office/drawing/2014/main" id="{B054C122-8EF0-B04C-AD49-951D46C10285}"/>
              </a:ext>
            </a:extLst>
          </p:cNvPr>
          <p:cNvSpPr/>
          <p:nvPr/>
        </p:nvSpPr>
        <p:spPr>
          <a:xfrm>
            <a:off x="7447208" y="2285441"/>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10" name="Straight Arrow Connector 9">
            <a:extLst>
              <a:ext uri="{FF2B5EF4-FFF2-40B4-BE49-F238E27FC236}">
                <a16:creationId xmlns="" xmlns:a16="http://schemas.microsoft.com/office/drawing/2014/main" id="{DD4B8F28-BD1C-6F48-A286-4176EEE9C1F2}"/>
              </a:ext>
            </a:extLst>
          </p:cNvPr>
          <p:cNvCxnSpPr>
            <a:cxnSpLocks/>
            <a:stCxn id="7" idx="6"/>
            <a:endCxn id="9" idx="1"/>
          </p:cNvCxnSpPr>
          <p:nvPr/>
        </p:nvCxnSpPr>
        <p:spPr>
          <a:xfrm>
            <a:off x="6982330" y="2078195"/>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 xmlns:a16="http://schemas.microsoft.com/office/drawing/2014/main" id="{A807D88A-CAD1-D842-ADC3-2499E24ED87A}"/>
              </a:ext>
            </a:extLst>
          </p:cNvPr>
          <p:cNvCxnSpPr>
            <a:cxnSpLocks/>
            <a:stCxn id="8" idx="6"/>
            <a:endCxn id="9" idx="3"/>
          </p:cNvCxnSpPr>
          <p:nvPr/>
        </p:nvCxnSpPr>
        <p:spPr>
          <a:xfrm flipV="1">
            <a:off x="6982330" y="2686407"/>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 xmlns:a16="http://schemas.microsoft.com/office/drawing/2014/main" id="{A73B7BF6-A905-AC4F-9896-CC89BFEDF8B1}"/>
              </a:ext>
            </a:extLst>
          </p:cNvPr>
          <p:cNvCxnSpPr>
            <a:cxnSpLocks/>
            <a:stCxn id="5" idx="6"/>
            <a:endCxn id="7" idx="2"/>
          </p:cNvCxnSpPr>
          <p:nvPr/>
        </p:nvCxnSpPr>
        <p:spPr>
          <a:xfrm>
            <a:off x="5899452" y="207819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 xmlns:a16="http://schemas.microsoft.com/office/drawing/2014/main" id="{B68E5A74-F0A4-0D43-986F-193D4108659B}"/>
              </a:ext>
            </a:extLst>
          </p:cNvPr>
          <p:cNvCxnSpPr>
            <a:cxnSpLocks/>
            <a:stCxn id="6" idx="6"/>
            <a:endCxn id="8" idx="2"/>
          </p:cNvCxnSpPr>
          <p:nvPr/>
        </p:nvCxnSpPr>
        <p:spPr>
          <a:xfrm>
            <a:off x="5899452" y="2962448"/>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 xmlns:a16="http://schemas.microsoft.com/office/drawing/2014/main" id="{B50C43A8-B3F9-4742-8403-1EEB6607E9A4}"/>
              </a:ext>
            </a:extLst>
          </p:cNvPr>
          <p:cNvCxnSpPr>
            <a:cxnSpLocks/>
            <a:stCxn id="5" idx="5"/>
            <a:endCxn id="8" idx="1"/>
          </p:cNvCxnSpPr>
          <p:nvPr/>
        </p:nvCxnSpPr>
        <p:spPr>
          <a:xfrm>
            <a:off x="5828279" y="2244280"/>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 xmlns:a16="http://schemas.microsoft.com/office/drawing/2014/main" id="{3AF77CA9-2BC7-274B-BF2D-58BD23BC505A}"/>
              </a:ext>
            </a:extLst>
          </p:cNvPr>
          <p:cNvCxnSpPr>
            <a:cxnSpLocks/>
            <a:stCxn id="6" idx="7"/>
            <a:endCxn id="7" idx="3"/>
          </p:cNvCxnSpPr>
          <p:nvPr/>
        </p:nvCxnSpPr>
        <p:spPr>
          <a:xfrm flipV="1">
            <a:off x="5828279" y="2244280"/>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 xmlns:a16="http://schemas.microsoft.com/office/drawing/2014/main" id="{61A3D629-0DE6-2845-90EC-0D64A0BA833F}"/>
              </a:ext>
            </a:extLst>
          </p:cNvPr>
          <p:cNvSpPr txBox="1"/>
          <p:nvPr/>
        </p:nvSpPr>
        <p:spPr>
          <a:xfrm>
            <a:off x="6158425" y="172505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1</a:t>
            </a:r>
            <a:endParaRPr lang="en-GB" sz="1620" baseline="-25000" dirty="0">
              <a:solidFill>
                <a:schemeClr val="bg2">
                  <a:lumMod val="10000"/>
                </a:schemeClr>
              </a:solidFill>
              <a:sym typeface="Gill Sans"/>
            </a:endParaRPr>
          </a:p>
        </p:txBody>
      </p:sp>
      <p:sp>
        <p:nvSpPr>
          <p:cNvPr id="17" name="TextBox 16">
            <a:extLst>
              <a:ext uri="{FF2B5EF4-FFF2-40B4-BE49-F238E27FC236}">
                <a16:creationId xmlns="" xmlns:a16="http://schemas.microsoft.com/office/drawing/2014/main" id="{1354E235-6A9C-D64A-B053-2E6F7F5AA51A}"/>
              </a:ext>
            </a:extLst>
          </p:cNvPr>
          <p:cNvSpPr txBox="1"/>
          <p:nvPr/>
        </p:nvSpPr>
        <p:spPr>
          <a:xfrm>
            <a:off x="6168799" y="290909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4</a:t>
            </a:r>
          </a:p>
        </p:txBody>
      </p:sp>
      <p:sp>
        <p:nvSpPr>
          <p:cNvPr id="18" name="TextBox 17">
            <a:extLst>
              <a:ext uri="{FF2B5EF4-FFF2-40B4-BE49-F238E27FC236}">
                <a16:creationId xmlns="" xmlns:a16="http://schemas.microsoft.com/office/drawing/2014/main" id="{DFD5B772-3DAA-694F-B501-DFD79FBF1582}"/>
              </a:ext>
            </a:extLst>
          </p:cNvPr>
          <p:cNvSpPr txBox="1"/>
          <p:nvPr/>
        </p:nvSpPr>
        <p:spPr>
          <a:xfrm>
            <a:off x="6168799" y="201587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2</a:t>
            </a:r>
            <a:endParaRPr lang="en-GB" sz="1620" baseline="-25000" dirty="0">
              <a:solidFill>
                <a:schemeClr val="bg2">
                  <a:lumMod val="10000"/>
                </a:schemeClr>
              </a:solidFill>
              <a:sym typeface="Gill Sans"/>
            </a:endParaRPr>
          </a:p>
        </p:txBody>
      </p:sp>
      <p:sp>
        <p:nvSpPr>
          <p:cNvPr id="19" name="TextBox 18">
            <a:extLst>
              <a:ext uri="{FF2B5EF4-FFF2-40B4-BE49-F238E27FC236}">
                <a16:creationId xmlns="" xmlns:a16="http://schemas.microsoft.com/office/drawing/2014/main" id="{9BA386FF-5650-E44A-9EF2-60778D51CA37}"/>
              </a:ext>
            </a:extLst>
          </p:cNvPr>
          <p:cNvSpPr txBox="1"/>
          <p:nvPr/>
        </p:nvSpPr>
        <p:spPr>
          <a:xfrm>
            <a:off x="6168799" y="2626780"/>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3</a:t>
            </a:r>
          </a:p>
        </p:txBody>
      </p:sp>
      <p:sp>
        <p:nvSpPr>
          <p:cNvPr id="20" name="TextBox 19">
            <a:extLst>
              <a:ext uri="{FF2B5EF4-FFF2-40B4-BE49-F238E27FC236}">
                <a16:creationId xmlns="" xmlns:a16="http://schemas.microsoft.com/office/drawing/2014/main" id="{49AAA75D-DCCD-7E4C-AE46-A9AE4F93C577}"/>
              </a:ext>
            </a:extLst>
          </p:cNvPr>
          <p:cNvSpPr txBox="1"/>
          <p:nvPr/>
        </p:nvSpPr>
        <p:spPr>
          <a:xfrm>
            <a:off x="7149575" y="188373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5</a:t>
            </a:r>
          </a:p>
        </p:txBody>
      </p:sp>
      <p:sp>
        <p:nvSpPr>
          <p:cNvPr id="21" name="TextBox 20">
            <a:extLst>
              <a:ext uri="{FF2B5EF4-FFF2-40B4-BE49-F238E27FC236}">
                <a16:creationId xmlns="" xmlns:a16="http://schemas.microsoft.com/office/drawing/2014/main" id="{4D818646-2B97-0044-B692-FFB19ABCE3D2}"/>
              </a:ext>
            </a:extLst>
          </p:cNvPr>
          <p:cNvSpPr txBox="1"/>
          <p:nvPr/>
        </p:nvSpPr>
        <p:spPr>
          <a:xfrm>
            <a:off x="7126487" y="2775248"/>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6</a:t>
            </a:r>
          </a:p>
        </p:txBody>
      </p:sp>
      <p:sp>
        <p:nvSpPr>
          <p:cNvPr id="29" name="Exclusive OR">
            <a:extLst>
              <a:ext uri="{FF2B5EF4-FFF2-40B4-BE49-F238E27FC236}">
                <a16:creationId xmlns="" xmlns:a16="http://schemas.microsoft.com/office/drawing/2014/main" id="{7328EDE5-DB1B-654D-9796-DE6DB0795F89}"/>
              </a:ext>
            </a:extLst>
          </p:cNvPr>
          <p:cNvSpPr txBox="1"/>
          <p:nvPr/>
        </p:nvSpPr>
        <p:spPr>
          <a:xfrm>
            <a:off x="6054307" y="920499"/>
            <a:ext cx="1392144"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Hidden Layer</a:t>
            </a:r>
            <a:endParaRPr sz="1620" dirty="0"/>
          </a:p>
        </p:txBody>
      </p:sp>
      <p:sp>
        <p:nvSpPr>
          <p:cNvPr id="30" name="Rectangle 29">
            <a:extLst>
              <a:ext uri="{FF2B5EF4-FFF2-40B4-BE49-F238E27FC236}">
                <a16:creationId xmlns="" xmlns:a16="http://schemas.microsoft.com/office/drawing/2014/main" id="{2201E1E5-2FFA-CC4D-BD22-E4AB1ED03283}"/>
              </a:ext>
            </a:extLst>
          </p:cNvPr>
          <p:cNvSpPr/>
          <p:nvPr/>
        </p:nvSpPr>
        <p:spPr>
          <a:xfrm>
            <a:off x="5278720" y="1379475"/>
            <a:ext cx="818000" cy="2428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C6FEF83F-DB7A-7746-931A-14C325D3326E}"/>
              </a:ext>
            </a:extLst>
          </p:cNvPr>
          <p:cNvSpPr/>
          <p:nvPr/>
        </p:nvSpPr>
        <p:spPr>
          <a:xfrm>
            <a:off x="7446451" y="1377489"/>
            <a:ext cx="818000" cy="2428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Exclusive OR">
            <a:extLst>
              <a:ext uri="{FF2B5EF4-FFF2-40B4-BE49-F238E27FC236}">
                <a16:creationId xmlns="" xmlns:a16="http://schemas.microsoft.com/office/drawing/2014/main" id="{61924186-276B-2247-8703-0FCFB9ED6348}"/>
              </a:ext>
            </a:extLst>
          </p:cNvPr>
          <p:cNvSpPr txBox="1"/>
          <p:nvPr/>
        </p:nvSpPr>
        <p:spPr>
          <a:xfrm>
            <a:off x="5073348" y="3920255"/>
            <a:ext cx="1166207"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Input Layer</a:t>
            </a:r>
            <a:endParaRPr sz="1620" dirty="0"/>
          </a:p>
        </p:txBody>
      </p:sp>
      <p:sp>
        <p:nvSpPr>
          <p:cNvPr id="34" name="Exclusive OR">
            <a:extLst>
              <a:ext uri="{FF2B5EF4-FFF2-40B4-BE49-F238E27FC236}">
                <a16:creationId xmlns="" xmlns:a16="http://schemas.microsoft.com/office/drawing/2014/main" id="{A733F6E5-9978-5949-8952-C888D31DA7EB}"/>
              </a:ext>
            </a:extLst>
          </p:cNvPr>
          <p:cNvSpPr txBox="1"/>
          <p:nvPr/>
        </p:nvSpPr>
        <p:spPr>
          <a:xfrm>
            <a:off x="7335006" y="3928322"/>
            <a:ext cx="1373591" cy="385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nSpc>
                <a:spcPts val="2800"/>
              </a:lnSpc>
              <a:defRPr sz="2400"/>
            </a:lvl1pPr>
          </a:lstStyle>
          <a:p>
            <a:r>
              <a:rPr lang="en-GB" sz="1620" dirty="0"/>
              <a:t>Output Layer</a:t>
            </a:r>
            <a:endParaRPr sz="1620" dirty="0"/>
          </a:p>
        </p:txBody>
      </p:sp>
      <p:pic>
        <p:nvPicPr>
          <p:cNvPr id="36" name="Picture 2">
            <a:extLst>
              <a:ext uri="{FF2B5EF4-FFF2-40B4-BE49-F238E27FC236}">
                <a16:creationId xmlns="" xmlns:a16="http://schemas.microsoft.com/office/drawing/2014/main" id="{DFABE2A9-4595-2141-A531-2BF36702C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899" y="2626780"/>
            <a:ext cx="2136379" cy="14254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6FB9636F-D474-A344-A5A8-0E9EE447F755}"/>
                  </a:ext>
                </a:extLst>
              </p:cNvPr>
              <p:cNvSpPr txBox="1"/>
              <p:nvPr/>
            </p:nvSpPr>
            <p:spPr>
              <a:xfrm>
                <a:off x="1089570" y="2699458"/>
                <a:ext cx="1373004" cy="427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f>
                        <m:fPr>
                          <m:ctrlPr>
                            <a:rPr lang="en-GB" b="0" i="1" smtClean="0">
                              <a:latin typeface="Cambria Math"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b="0" i="1" smtClean="0">
                                  <a:latin typeface="Cambria Math"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𝑥</m:t>
                              </m:r>
                            </m:sup>
                          </m:sSup>
                          <m:r>
                            <a:rPr lang="en-GB" b="0" i="1" smtClean="0">
                              <a:latin typeface="Cambria Math" panose="02040503050406030204" pitchFamily="18" charset="0"/>
                            </a:rPr>
                            <m:t>)</m:t>
                          </m:r>
                        </m:den>
                      </m:f>
                    </m:oMath>
                  </m:oMathPara>
                </a14:m>
                <a:endParaRPr lang="en-US" dirty="0"/>
              </a:p>
            </p:txBody>
          </p:sp>
        </mc:Choice>
        <mc:Fallback xmlns="">
          <p:sp>
            <p:nvSpPr>
              <p:cNvPr id="37" name="TextBox 36">
                <a:extLst>
                  <a:ext uri="{FF2B5EF4-FFF2-40B4-BE49-F238E27FC236}">
                    <a16:creationId xmlns:a16="http://schemas.microsoft.com/office/drawing/2014/main" id="{6FB9636F-D474-A344-A5A8-0E9EE447F755}"/>
                  </a:ext>
                </a:extLst>
              </p:cNvPr>
              <p:cNvSpPr txBox="1">
                <a:spLocks noRot="1" noChangeAspect="1" noMove="1" noResize="1" noEditPoints="1" noAdjustHandles="1" noChangeArrowheads="1" noChangeShapeType="1" noTextEdit="1"/>
              </p:cNvSpPr>
              <p:nvPr/>
            </p:nvSpPr>
            <p:spPr>
              <a:xfrm>
                <a:off x="1089570" y="2699458"/>
                <a:ext cx="1373004" cy="427168"/>
              </a:xfrm>
              <a:prstGeom prst="rect">
                <a:avLst/>
              </a:prstGeom>
              <a:blipFill>
                <a:blip r:embed="rId4"/>
                <a:stretch>
                  <a:fillRect l="-2752" t="-2857" r="-4587" b="-17143"/>
                </a:stretch>
              </a:blipFill>
            </p:spPr>
            <p:txBody>
              <a:bodyPr/>
              <a:lstStyle/>
              <a:p>
                <a:r>
                  <a:rPr lang="en-US">
                    <a:noFill/>
                  </a:rPr>
                  <a:t> </a:t>
                </a:r>
              </a:p>
            </p:txBody>
          </p:sp>
        </mc:Fallback>
      </mc:AlternateContent>
      <p:sp>
        <p:nvSpPr>
          <p:cNvPr id="33" name="Rectangle 32">
            <a:extLst>
              <a:ext uri="{FF2B5EF4-FFF2-40B4-BE49-F238E27FC236}">
                <a16:creationId xmlns="" xmlns:a16="http://schemas.microsoft.com/office/drawing/2014/main" id="{E34D1A68-5373-7543-8FDB-47AD795B0A07}"/>
              </a:ext>
            </a:extLst>
          </p:cNvPr>
          <p:cNvSpPr/>
          <p:nvPr/>
        </p:nvSpPr>
        <p:spPr>
          <a:xfrm>
            <a:off x="6168799" y="1388920"/>
            <a:ext cx="1166207" cy="2428408"/>
          </a:xfrm>
          <a:prstGeom prst="rect">
            <a:avLst/>
          </a:prstGeom>
          <a:solidFill>
            <a:schemeClr val="bg1">
              <a:lumMod val="8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37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Activation functions"/>
          <p:cNvSpPr txBox="1">
            <a:spLocks noGrp="1"/>
          </p:cNvSpPr>
          <p:nvPr>
            <p:ph type="title"/>
          </p:nvPr>
        </p:nvSpPr>
        <p:spPr>
          <a:prstGeom prst="rect">
            <a:avLst/>
          </a:prstGeom>
        </p:spPr>
        <p:txBody>
          <a:bodyPr/>
          <a:lstStyle/>
          <a:p>
            <a:r>
              <a:rPr lang="en-GB" dirty="0"/>
              <a:t>Cross-Entropy Loss</a:t>
            </a:r>
          </a:p>
        </p:txBody>
      </p:sp>
      <p:sp>
        <p:nvSpPr>
          <p:cNvPr id="4" name="TextBox 3">
            <a:extLst>
              <a:ext uri="{FF2B5EF4-FFF2-40B4-BE49-F238E27FC236}">
                <a16:creationId xmlns="" xmlns:a16="http://schemas.microsoft.com/office/drawing/2014/main" id="{F176322A-0BD8-6846-A226-AA205336FED8}"/>
              </a:ext>
            </a:extLst>
          </p:cNvPr>
          <p:cNvSpPr txBox="1"/>
          <p:nvPr/>
        </p:nvSpPr>
        <p:spPr>
          <a:xfrm>
            <a:off x="435894" y="990217"/>
            <a:ext cx="8272212" cy="1269578"/>
          </a:xfrm>
          <a:prstGeom prst="rect">
            <a:avLst/>
          </a:prstGeom>
          <a:noFill/>
        </p:spPr>
        <p:txBody>
          <a:bodyPr wrap="square" rtlCol="0">
            <a:spAutoFit/>
          </a:bodyPr>
          <a:lstStyle/>
          <a:p>
            <a:pPr marL="285750" indent="-285750" fontAlgn="base">
              <a:lnSpc>
                <a:spcPct val="100000"/>
              </a:lnSpc>
              <a:spcBef>
                <a:spcPts val="500"/>
              </a:spcBef>
              <a:buFont typeface="Arial" panose="020B0604020202020204" pitchFamily="34" charset="0"/>
              <a:buChar char="•"/>
            </a:pPr>
            <a:r>
              <a:rPr lang="en-GB" sz="1600" b="1" dirty="0"/>
              <a:t>Optimisation algorithm</a:t>
            </a:r>
            <a:r>
              <a:rPr lang="en-GB" sz="1600" dirty="0"/>
              <a:t> aims to adjust parameter values to minimise error or loss</a:t>
            </a:r>
          </a:p>
          <a:p>
            <a:pPr marL="285750" indent="-285750" fontAlgn="base">
              <a:lnSpc>
                <a:spcPct val="100000"/>
              </a:lnSpc>
              <a:spcBef>
                <a:spcPts val="500"/>
              </a:spcBef>
              <a:buFont typeface="Arial" panose="020B0604020202020204" pitchFamily="34" charset="0"/>
              <a:buChar char="•"/>
            </a:pPr>
            <a:r>
              <a:rPr lang="cy-GB" sz="1600" dirty="0"/>
              <a:t>Loss functions L(y’,y) state the loss (a scalar) of predicting y’ when the true output is y</a:t>
            </a:r>
            <a:endParaRPr lang="en-GB" sz="1600" dirty="0"/>
          </a:p>
          <a:p>
            <a:pPr marL="285750" indent="-285750">
              <a:spcBef>
                <a:spcPts val="500"/>
              </a:spcBef>
              <a:buFont typeface="Arial" panose="020B0604020202020204" pitchFamily="34" charset="0"/>
              <a:buChar char="•"/>
            </a:pPr>
            <a:r>
              <a:rPr lang="en-GB" sz="1600" dirty="0"/>
              <a:t>For classification tasks we usually use </a:t>
            </a:r>
            <a:r>
              <a:rPr lang="en-GB" sz="1600" b="1" dirty="0"/>
              <a:t>cross-entropy </a:t>
            </a:r>
            <a:r>
              <a:rPr lang="en-GB" sz="1600" dirty="0"/>
              <a:t>(negative log-likelihood)</a:t>
            </a:r>
          </a:p>
          <a:p>
            <a:pPr marL="285750" indent="-285750">
              <a:spcBef>
                <a:spcPts val="500"/>
              </a:spcBef>
              <a:buFont typeface="Arial" panose="020B0604020202020204" pitchFamily="34" charset="0"/>
              <a:buChar char="•"/>
            </a:pPr>
            <a:r>
              <a:rPr lang="en-GB" sz="1600" dirty="0"/>
              <a:t>Recall entropy:</a:t>
            </a: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E0BFCCB-C21F-A24A-ADEF-684C537A7BCA}"/>
                  </a:ext>
                </a:extLst>
              </p:cNvPr>
              <p:cNvSpPr txBox="1"/>
              <p:nvPr/>
            </p:nvSpPr>
            <p:spPr>
              <a:xfrm>
                <a:off x="2721072" y="1993104"/>
                <a:ext cx="3701845"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𝐻</m:t>
                      </m:r>
                      <m:d>
                        <m:dPr>
                          <m:ctrlPr>
                            <a:rPr lang="en-GB" sz="1800" b="0" i="1" smtClean="0">
                              <a:latin typeface="Cambria Math" charset="0"/>
                            </a:rPr>
                          </m:ctrlPr>
                        </m:dPr>
                        <m:e>
                          <m:r>
                            <a:rPr lang="en-GB" sz="1800" b="0" i="1" smtClean="0">
                              <a:latin typeface="Cambria Math" panose="02040503050406030204" pitchFamily="18" charset="0"/>
                            </a:rPr>
                            <m:t>𝑃</m:t>
                          </m:r>
                        </m:e>
                      </m:d>
                      <m:r>
                        <a:rPr lang="en-GB" sz="1800" b="0" i="1" smtClean="0">
                          <a:latin typeface="Cambria Math" panose="02040503050406030204" pitchFamily="18" charset="0"/>
                        </a:rPr>
                        <m:t>=− </m:t>
                      </m:r>
                      <m:nary>
                        <m:naryPr>
                          <m:chr m:val="∑"/>
                          <m:ctrlPr>
                            <a:rPr lang="en-GB" sz="1800" b="0" i="1" smtClean="0">
                              <a:latin typeface="Cambria Math" charset="0"/>
                            </a:rPr>
                          </m:ctrlPr>
                        </m:naryPr>
                        <m:sub>
                          <m:r>
                            <m:rPr>
                              <m:brk m:alnAt="23"/>
                            </m:rPr>
                            <a:rPr lang="en-GB" sz="1800" b="0" i="1" smtClean="0">
                              <a:latin typeface="Cambria Math" panose="02040503050406030204" pitchFamily="18" charset="0"/>
                            </a:rPr>
                            <m:t>𝑥</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𝑋</m:t>
                          </m:r>
                        </m:sub>
                        <m:sup>
                          <m:r>
                            <a:rPr lang="en-GB" sz="1800" b="0" i="1" smtClean="0">
                              <a:latin typeface="Cambria Math" panose="02040503050406030204" pitchFamily="18" charset="0"/>
                            </a:rPr>
                            <m:t> </m:t>
                          </m:r>
                        </m:sup>
                        <m:e>
                          <m:r>
                            <a:rPr lang="en-GB" sz="1800" b="0" i="1" smtClean="0">
                              <a:latin typeface="Cambria Math" panose="02040503050406030204" pitchFamily="18" charset="0"/>
                            </a:rPr>
                            <m:t>𝑃</m:t>
                          </m:r>
                          <m:d>
                            <m:dPr>
                              <m:ctrlPr>
                                <a:rPr lang="en-GB" sz="1800" b="0" i="1" smtClean="0">
                                  <a:latin typeface="Cambria Math"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m:t>
                          </m:r>
                          <m:sSub>
                            <m:sSubPr>
                              <m:ctrlPr>
                                <a:rPr lang="en-GB" sz="1800" b="0" i="1" smtClean="0">
                                  <a:latin typeface="Cambria Math" charset="0"/>
                                </a:rPr>
                              </m:ctrlPr>
                            </m:sSubPr>
                            <m:e>
                              <m:r>
                                <a:rPr lang="en-GB" sz="1800" b="0" i="1" smtClean="0">
                                  <a:latin typeface="Cambria Math" panose="02040503050406030204" pitchFamily="18" charset="0"/>
                                </a:rPr>
                                <m:t>𝑙𝑜𝑔</m:t>
                              </m:r>
                            </m:e>
                            <m:sub>
                              <m:r>
                                <a:rPr lang="en-GB" sz="1800" b="0" i="1" smtClean="0">
                                  <a:latin typeface="Cambria Math" panose="02040503050406030204" pitchFamily="18" charset="0"/>
                                </a:rPr>
                                <m:t> </m:t>
                              </m:r>
                            </m:sub>
                          </m:sSub>
                          <m:r>
                            <a:rPr lang="en-GB" sz="1800" i="1">
                              <a:latin typeface="Cambria Math" panose="02040503050406030204" pitchFamily="18" charset="0"/>
                            </a:rPr>
                            <m:t>𝑃</m:t>
                          </m:r>
                          <m:d>
                            <m:dPr>
                              <m:ctrlPr>
                                <a:rPr lang="en-GB" sz="1800" i="1">
                                  <a:latin typeface="Cambria Math" charset="0"/>
                                </a:rPr>
                              </m:ctrlPr>
                            </m:dPr>
                            <m:e>
                              <m:r>
                                <a:rPr lang="en-GB" sz="1800" b="0" i="1" smtClean="0">
                                  <a:latin typeface="Cambria Math" panose="02040503050406030204" pitchFamily="18" charset="0"/>
                                </a:rPr>
                                <m:t>𝑥</m:t>
                              </m:r>
                            </m:e>
                          </m:d>
                        </m:e>
                      </m:nary>
                    </m:oMath>
                  </m:oMathPara>
                </a14:m>
                <a:endParaRPr lang="en-US" sz="1800" dirty="0"/>
              </a:p>
            </p:txBody>
          </p:sp>
        </mc:Choice>
        <mc:Fallback xmlns="">
          <p:sp>
            <p:nvSpPr>
              <p:cNvPr id="6" name="TextBox 5">
                <a:extLst>
                  <a:ext uri="{FF2B5EF4-FFF2-40B4-BE49-F238E27FC236}">
                    <a16:creationId xmlns:a16="http://schemas.microsoft.com/office/drawing/2014/main" xmlns:a14="http://schemas.microsoft.com/office/drawing/2010/main" xmlns="" id="{EE0BFCCB-C21F-A24A-ADEF-684C537A7BCA}"/>
                  </a:ext>
                </a:extLst>
              </p:cNvPr>
              <p:cNvSpPr txBox="1">
                <a:spLocks noRot="1" noChangeAspect="1" noMove="1" noResize="1" noEditPoints="1" noAdjustHandles="1" noChangeArrowheads="1" noChangeShapeType="1" noTextEdit="1"/>
              </p:cNvSpPr>
              <p:nvPr/>
            </p:nvSpPr>
            <p:spPr>
              <a:xfrm>
                <a:off x="2721072" y="1993104"/>
                <a:ext cx="3701845" cy="672172"/>
              </a:xfrm>
              <a:prstGeom prst="rect">
                <a:avLst/>
              </a:prstGeom>
              <a:blipFill rotWithShape="0">
                <a:blip r:embed="rId3"/>
                <a:stretch>
                  <a:fillRect b="-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ED3E09D-16E0-004F-93C0-CB8399CFA4F3}"/>
                  </a:ext>
                </a:extLst>
              </p:cNvPr>
              <p:cNvSpPr txBox="1"/>
              <p:nvPr/>
            </p:nvSpPr>
            <p:spPr>
              <a:xfrm>
                <a:off x="435894" y="2698118"/>
                <a:ext cx="8036594" cy="959237"/>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GB" sz="1600" b="1" dirty="0" smtClean="0"/>
                  <a:t>Cross-Entropy </a:t>
                </a:r>
                <a:r>
                  <a:rPr lang="en-GB" sz="1600" dirty="0"/>
                  <a:t>- how close is the predicted distribution </a:t>
                </a:r>
                <a14:m>
                  <m:oMath xmlns:m="http://schemas.openxmlformats.org/officeDocument/2006/math">
                    <m:r>
                      <a:rPr lang="en-GB" sz="1600" i="1">
                        <a:latin typeface="Cambria Math" panose="02040503050406030204" pitchFamily="18" charset="0"/>
                      </a:rPr>
                      <m:t>𝑄</m:t>
                    </m:r>
                  </m:oMath>
                </a14:m>
                <a:r>
                  <a:rPr lang="en-GB" sz="1600" dirty="0"/>
                  <a:t> to the true distribution </a:t>
                </a:r>
                <a14:m>
                  <m:oMath xmlns:m="http://schemas.openxmlformats.org/officeDocument/2006/math">
                    <m:r>
                      <a:rPr lang="en-GB" sz="1600" i="1">
                        <a:latin typeface="Cambria Math" panose="02040503050406030204" pitchFamily="18" charset="0"/>
                      </a:rPr>
                      <m:t>𝑃</m:t>
                    </m:r>
                  </m:oMath>
                </a14:m>
                <a:r>
                  <a:rPr lang="en-GB" sz="1600" dirty="0"/>
                  <a:t>?</a:t>
                </a:r>
              </a:p>
              <a:p>
                <a:pPr marL="628642" lvl="1" indent="-285750">
                  <a:spcBef>
                    <a:spcPts val="500"/>
                  </a:spcBef>
                  <a:buFont typeface="Arial" panose="020B0604020202020204" pitchFamily="34" charset="0"/>
                  <a:buChar char="•"/>
                </a:pPr>
                <a:r>
                  <a:rPr lang="en-GB" sz="1600" dirty="0"/>
                  <a:t>We model the probability using </a:t>
                </a:r>
                <a14:m>
                  <m:oMath xmlns:m="http://schemas.openxmlformats.org/officeDocument/2006/math">
                    <m:r>
                      <a:rPr lang="en-GB" sz="1600" i="1">
                        <a:latin typeface="Cambria Math" panose="02040503050406030204" pitchFamily="18" charset="0"/>
                      </a:rPr>
                      <m:t>𝑃</m:t>
                    </m:r>
                  </m:oMath>
                </a14:m>
                <a:r>
                  <a:rPr lang="en-GB" sz="1600" dirty="0"/>
                  <a:t> and the encoding size using </a:t>
                </a:r>
                <a14:m>
                  <m:oMath xmlns:m="http://schemas.openxmlformats.org/officeDocument/2006/math">
                    <m:r>
                      <a:rPr lang="en-GB" sz="1600" i="1">
                        <a:latin typeface="Cambria Math" panose="02040503050406030204" pitchFamily="18" charset="0"/>
                      </a:rPr>
                      <m:t>𝑄</m:t>
                    </m:r>
                  </m:oMath>
                </a14:m>
                <a:endParaRPr lang="en-GB" sz="1600" dirty="0" smtClean="0"/>
              </a:p>
              <a:p>
                <a:pPr marL="628642" lvl="1" indent="-285750">
                  <a:spcBef>
                    <a:spcPts val="500"/>
                  </a:spcBef>
                  <a:buFont typeface="Arial" panose="020B0604020202020204" pitchFamily="34" charset="0"/>
                  <a:buChar char="•"/>
                </a:pPr>
                <a:r>
                  <a:rPr lang="en-GB" sz="1600" dirty="0" smtClean="0"/>
                  <a:t>Intuition: number </a:t>
                </a:r>
                <a:r>
                  <a:rPr lang="en-GB" sz="1600" dirty="0"/>
                  <a:t>of additional bits to represent an event using </a:t>
                </a:r>
                <a14:m>
                  <m:oMath xmlns:m="http://schemas.openxmlformats.org/officeDocument/2006/math">
                    <m:r>
                      <a:rPr lang="en-GB" sz="1600" i="1">
                        <a:latin typeface="Cambria Math" panose="02040503050406030204" pitchFamily="18" charset="0"/>
                      </a:rPr>
                      <m:t>𝑄</m:t>
                    </m:r>
                  </m:oMath>
                </a14:m>
                <a:r>
                  <a:rPr lang="en-GB" sz="1600" dirty="0"/>
                  <a:t> instead of </a:t>
                </a:r>
                <a14:m>
                  <m:oMath xmlns:m="http://schemas.openxmlformats.org/officeDocument/2006/math">
                    <m:r>
                      <a:rPr lang="en-GB" sz="1600" i="1">
                        <a:latin typeface="Cambria Math" panose="02040503050406030204" pitchFamily="18" charset="0"/>
                      </a:rPr>
                      <m:t>𝑃</m:t>
                    </m:r>
                  </m:oMath>
                </a14:m>
                <a:endParaRPr lang="en-GB" sz="1600" dirty="0"/>
              </a:p>
            </p:txBody>
          </p:sp>
        </mc:Choice>
        <mc:Fallback xmlns="">
          <p:sp>
            <p:nvSpPr>
              <p:cNvPr id="7" name="TextBox 6">
                <a:extLst>
                  <a:ext uri="{FF2B5EF4-FFF2-40B4-BE49-F238E27FC236}">
                    <a16:creationId xmlns:a16="http://schemas.microsoft.com/office/drawing/2014/main" xmlns:a14="http://schemas.microsoft.com/office/drawing/2010/main" xmlns="" id="{6ED3E09D-16E0-004F-93C0-CB8399CFA4F3}"/>
                  </a:ext>
                </a:extLst>
              </p:cNvPr>
              <p:cNvSpPr txBox="1">
                <a:spLocks noRot="1" noChangeAspect="1" noMove="1" noResize="1" noEditPoints="1" noAdjustHandles="1" noChangeArrowheads="1" noChangeShapeType="1" noTextEdit="1"/>
              </p:cNvSpPr>
              <p:nvPr/>
            </p:nvSpPr>
            <p:spPr>
              <a:xfrm>
                <a:off x="435894" y="2698118"/>
                <a:ext cx="8036594" cy="959237"/>
              </a:xfrm>
              <a:prstGeom prst="rect">
                <a:avLst/>
              </a:prstGeom>
              <a:blipFill rotWithShape="0">
                <a:blip r:embed="rId4"/>
                <a:stretch>
                  <a:fillRect l="-303" t="-1911" b="-7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AB27702F-4BD8-184F-B31F-D04F82720145}"/>
                  </a:ext>
                </a:extLst>
              </p:cNvPr>
              <p:cNvSpPr txBox="1"/>
              <p:nvPr/>
            </p:nvSpPr>
            <p:spPr>
              <a:xfrm>
                <a:off x="2721072" y="3690197"/>
                <a:ext cx="3701845"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𝐻</m:t>
                      </m:r>
                      <m:d>
                        <m:dPr>
                          <m:ctrlPr>
                            <a:rPr lang="en-GB" sz="1800" b="0" i="1" smtClean="0">
                              <a:latin typeface="Cambria Math" charset="0"/>
                            </a:rPr>
                          </m:ctrlPr>
                        </m:dPr>
                        <m:e>
                          <m:r>
                            <a:rPr lang="en-GB" sz="1800" b="0" i="1" smtClean="0">
                              <a:latin typeface="Cambria Math" panose="02040503050406030204" pitchFamily="18" charset="0"/>
                            </a:rPr>
                            <m:t>𝑃</m:t>
                          </m:r>
                          <m:r>
                            <a:rPr lang="en-GB" sz="1800" b="0" i="1" smtClean="0">
                              <a:latin typeface="Cambria Math" panose="02040503050406030204" pitchFamily="18" charset="0"/>
                            </a:rPr>
                            <m:t>, </m:t>
                          </m:r>
                          <m:r>
                            <a:rPr lang="en-GB" sz="1800" b="0" i="1" smtClean="0">
                              <a:latin typeface="Cambria Math" panose="02040503050406030204" pitchFamily="18" charset="0"/>
                            </a:rPr>
                            <m:t>𝑄</m:t>
                          </m:r>
                        </m:e>
                      </m:d>
                      <m:r>
                        <a:rPr lang="en-GB" sz="1800" b="0" i="1" smtClean="0">
                          <a:latin typeface="Cambria Math" panose="02040503050406030204" pitchFamily="18" charset="0"/>
                        </a:rPr>
                        <m:t>=− </m:t>
                      </m:r>
                      <m:nary>
                        <m:naryPr>
                          <m:chr m:val="∑"/>
                          <m:ctrlPr>
                            <a:rPr lang="en-GB" sz="1800" b="0" i="1" smtClean="0">
                              <a:latin typeface="Cambria Math" charset="0"/>
                            </a:rPr>
                          </m:ctrlPr>
                        </m:naryPr>
                        <m:sub>
                          <m:r>
                            <m:rPr>
                              <m:brk m:alnAt="23"/>
                            </m:rPr>
                            <a:rPr lang="en-GB" sz="1800" b="0" i="1" smtClean="0">
                              <a:latin typeface="Cambria Math" panose="02040503050406030204" pitchFamily="18" charset="0"/>
                            </a:rPr>
                            <m:t>𝑥</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𝑋</m:t>
                          </m:r>
                        </m:sub>
                        <m:sup>
                          <m:r>
                            <a:rPr lang="en-GB" sz="1800" b="0" i="1" smtClean="0">
                              <a:latin typeface="Cambria Math" panose="02040503050406030204" pitchFamily="18" charset="0"/>
                            </a:rPr>
                            <m:t> </m:t>
                          </m:r>
                        </m:sup>
                        <m:e>
                          <m:r>
                            <a:rPr lang="en-GB" sz="1800" b="0" i="1" smtClean="0">
                              <a:latin typeface="Cambria Math" panose="02040503050406030204" pitchFamily="18" charset="0"/>
                            </a:rPr>
                            <m:t>𝑃</m:t>
                          </m:r>
                          <m:d>
                            <m:dPr>
                              <m:ctrlPr>
                                <a:rPr lang="en-GB" sz="1800" b="0" i="1" smtClean="0">
                                  <a:latin typeface="Cambria Math"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m:t>
                          </m:r>
                          <m:sSub>
                            <m:sSubPr>
                              <m:ctrlPr>
                                <a:rPr lang="en-GB" sz="1800" b="0" i="1" smtClean="0">
                                  <a:latin typeface="Cambria Math" charset="0"/>
                                </a:rPr>
                              </m:ctrlPr>
                            </m:sSubPr>
                            <m:e>
                              <m:r>
                                <a:rPr lang="en-GB" sz="1800" b="0" i="1" smtClean="0">
                                  <a:latin typeface="Cambria Math" panose="02040503050406030204" pitchFamily="18" charset="0"/>
                                </a:rPr>
                                <m:t>𝑙𝑜𝑔</m:t>
                              </m:r>
                            </m:e>
                            <m:sub>
                              <m:r>
                                <a:rPr lang="en-GB" sz="1800" b="0" i="1" smtClean="0">
                                  <a:latin typeface="Cambria Math" panose="02040503050406030204" pitchFamily="18" charset="0"/>
                                </a:rPr>
                                <m:t> </m:t>
                              </m:r>
                            </m:sub>
                          </m:sSub>
                          <m:r>
                            <a:rPr lang="en-GB" sz="1800" b="0" i="1" smtClean="0">
                              <a:latin typeface="Cambria Math" panose="02040503050406030204" pitchFamily="18" charset="0"/>
                            </a:rPr>
                            <m:t>𝑄</m:t>
                          </m:r>
                          <m:d>
                            <m:dPr>
                              <m:ctrlPr>
                                <a:rPr lang="en-GB" sz="1800" i="1">
                                  <a:latin typeface="Cambria Math" charset="0"/>
                                </a:rPr>
                              </m:ctrlPr>
                            </m:dPr>
                            <m:e>
                              <m:r>
                                <a:rPr lang="en-GB" sz="1800" b="0" i="1" smtClean="0">
                                  <a:latin typeface="Cambria Math" panose="02040503050406030204" pitchFamily="18" charset="0"/>
                                </a:rPr>
                                <m:t>𝑥</m:t>
                              </m:r>
                            </m:e>
                          </m:d>
                        </m:e>
                      </m:nary>
                    </m:oMath>
                  </m:oMathPara>
                </a14:m>
                <a:endParaRPr lang="en-US" sz="1800" dirty="0"/>
              </a:p>
            </p:txBody>
          </p:sp>
        </mc:Choice>
        <mc:Fallback xmlns="">
          <p:sp>
            <p:nvSpPr>
              <p:cNvPr id="8" name="TextBox 7">
                <a:extLst>
                  <a:ext uri="{FF2B5EF4-FFF2-40B4-BE49-F238E27FC236}">
                    <a16:creationId xmlns:a16="http://schemas.microsoft.com/office/drawing/2014/main" id="{AB27702F-4BD8-184F-B31F-D04F82720145}"/>
                  </a:ext>
                </a:extLst>
              </p:cNvPr>
              <p:cNvSpPr txBox="1">
                <a:spLocks noRot="1" noChangeAspect="1" noMove="1" noResize="1" noEditPoints="1" noAdjustHandles="1" noChangeArrowheads="1" noChangeShapeType="1" noTextEdit="1"/>
              </p:cNvSpPr>
              <p:nvPr/>
            </p:nvSpPr>
            <p:spPr>
              <a:xfrm>
                <a:off x="2721072" y="3690197"/>
                <a:ext cx="3701845" cy="672172"/>
              </a:xfrm>
              <a:prstGeom prst="rect">
                <a:avLst/>
              </a:prstGeom>
              <a:blipFill>
                <a:blip r:embed="rId5"/>
                <a:stretch>
                  <a:fillRect t="-144444" b="-198148"/>
                </a:stretch>
              </a:blipFill>
            </p:spPr>
            <p:txBody>
              <a:bodyPr/>
              <a:lstStyle/>
              <a:p>
                <a:r>
                  <a:rPr lang="en-US">
                    <a:noFill/>
                  </a:rPr>
                  <a:t> </a:t>
                </a:r>
              </a:p>
            </p:txBody>
          </p:sp>
        </mc:Fallback>
      </mc:AlternateContent>
    </p:spTree>
    <p:extLst>
      <p:ext uri="{BB962C8B-B14F-4D97-AF65-F5344CB8AC3E}">
        <p14:creationId xmlns:p14="http://schemas.microsoft.com/office/powerpoint/2010/main" val="341536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Shot 2020-03-18 at 05.35.00.png" descr="Screen Shot 2020-03-18 at 05.35.00.png">
            <a:extLst>
              <a:ext uri="{FF2B5EF4-FFF2-40B4-BE49-F238E27FC236}">
                <a16:creationId xmlns="" xmlns:a16="http://schemas.microsoft.com/office/drawing/2014/main" id="{BBB5D3E5-0021-3949-9EC6-E686D882710C}"/>
              </a:ext>
            </a:extLst>
          </p:cNvPr>
          <p:cNvPicPr>
            <a:picLocks noChangeAspect="1"/>
          </p:cNvPicPr>
          <p:nvPr/>
        </p:nvPicPr>
        <p:blipFill rotWithShape="1">
          <a:blip r:embed="rId3"/>
          <a:srcRect l="37286" r="1420" b="-2872"/>
          <a:stretch/>
        </p:blipFill>
        <p:spPr>
          <a:xfrm>
            <a:off x="6159500" y="2240845"/>
            <a:ext cx="2851060" cy="1968603"/>
          </a:xfrm>
          <a:prstGeom prst="rect">
            <a:avLst/>
          </a:prstGeom>
          <a:ln w="12700">
            <a:miter lim="400000"/>
          </a:ln>
        </p:spPr>
      </p:pic>
      <p:sp>
        <p:nvSpPr>
          <p:cNvPr id="256" name="The solution:  multi-layered NNs"/>
          <p:cNvSpPr txBox="1">
            <a:spLocks noGrp="1"/>
          </p:cNvSpPr>
          <p:nvPr>
            <p:ph type="title"/>
          </p:nvPr>
        </p:nvSpPr>
        <p:spPr>
          <a:prstGeom prst="rect">
            <a:avLst/>
          </a:prstGeom>
        </p:spPr>
        <p:txBody>
          <a:bodyPr/>
          <a:lstStyle/>
          <a:p>
            <a:r>
              <a:rPr lang="en-GB" dirty="0"/>
              <a:t>Parameters</a:t>
            </a:r>
            <a:endParaRPr dirty="0"/>
          </a:p>
        </p:txBody>
      </p:sp>
      <mc:AlternateContent xmlns:mc="http://schemas.openxmlformats.org/markup-compatibility/2006" xmlns:a14="http://schemas.microsoft.com/office/drawing/2010/main">
        <mc:Choice Requires="a14">
          <p:sp>
            <p:nvSpPr>
              <p:cNvPr id="4" name="In general, there could be as many input units, as many hidden units and as many output units as you like…">
                <a:extLst>
                  <a:ext uri="{FF2B5EF4-FFF2-40B4-BE49-F238E27FC236}">
                    <a16:creationId xmlns="" xmlns:a16="http://schemas.microsoft.com/office/drawing/2014/main" id="{8B8C628D-85DA-4947-AFE6-1A7C3DDA7143}"/>
                  </a:ext>
                </a:extLst>
              </p:cNvPr>
              <p:cNvSpPr txBox="1">
                <a:spLocks noGrp="1"/>
              </p:cNvSpPr>
              <p:nvPr>
                <p:ph idx="1"/>
              </p:nvPr>
            </p:nvSpPr>
            <p:spPr>
              <a:xfrm>
                <a:off x="284498" y="934051"/>
                <a:ext cx="6433802" cy="3282369"/>
              </a:xfrm>
              <a:prstGeom prst="rect">
                <a:avLst/>
              </a:prstGeom>
            </p:spPr>
            <p:txBody>
              <a:bodyPr/>
              <a:lstStyle/>
              <a:p>
                <a:pPr fontAlgn="base">
                  <a:lnSpc>
                    <a:spcPct val="100000"/>
                  </a:lnSpc>
                  <a:spcBef>
                    <a:spcPts val="500"/>
                  </a:spcBef>
                </a:pPr>
                <a14:m>
                  <m:oMath xmlns:m="http://schemas.openxmlformats.org/officeDocument/2006/math">
                    <m:r>
                      <a:rPr lang="en-GB" b="0" i="1" smtClean="0">
                        <a:latin typeface="Cambria Math" panose="02040503050406030204" pitchFamily="18" charset="0"/>
                      </a:rPr>
                      <m:t> </m:t>
                    </m:r>
                  </m:oMath>
                </a14:m>
                <a:r>
                  <a:rPr lang="en-GB" dirty="0"/>
                  <a:t>Steps of gradient-based optimisation algorithms:</a:t>
                </a:r>
              </a:p>
              <a:p>
                <a:pPr lvl="1">
                  <a:lnSpc>
                    <a:spcPct val="100000"/>
                  </a:lnSpc>
                </a:pPr>
                <a:r>
                  <a:rPr lang="en-GB" b="1" dirty="0">
                    <a:latin typeface="Arial" panose="020B0604020202020204" pitchFamily="34" charset="0"/>
                    <a:cs typeface="Arial" panose="020B0604020202020204" pitchFamily="34" charset="0"/>
                  </a:rPr>
                  <a:t>Compute error: </a:t>
                </a:r>
                <a14:m>
                  <m:oMath xmlns:m="http://schemas.openxmlformats.org/officeDocument/2006/math">
                    <m:r>
                      <a:rPr lang="en-GB" i="1">
                        <a:latin typeface="Cambria Math" panose="02040503050406030204" pitchFamily="18" charset="0"/>
                        <a:ea typeface="Cambria Math" panose="02040503050406030204" pitchFamily="18" charset="0"/>
                      </a:rPr>
                      <m:t>𝐽</m:t>
                    </m:r>
                    <m:r>
                      <a:rPr lang="en-GB" b="0" i="1" smtClean="0">
                        <a:latin typeface="Cambria Math" panose="02040503050406030204" pitchFamily="18" charset="0"/>
                        <a:ea typeface="Cambria Math" panose="02040503050406030204" pitchFamily="18" charset="0"/>
                      </a:rPr>
                      <m:t> </m:t>
                    </m:r>
                  </m:oMath>
                </a14:m>
                <a:r>
                  <a:rPr lang="en-GB" dirty="0">
                    <a:latin typeface="Arial" panose="020B0604020202020204" pitchFamily="34" charset="0"/>
                    <a:cs typeface="Arial" panose="020B0604020202020204" pitchFamily="34" charset="0"/>
                  </a:rPr>
                  <a:t>between target output and actual output</a:t>
                </a:r>
                <a:endParaRPr lang="en-GB" b="1" dirty="0">
                  <a:latin typeface="Arial" panose="020B0604020202020204" pitchFamily="34" charset="0"/>
                  <a:cs typeface="Arial" panose="020B0604020202020204" pitchFamily="34" charset="0"/>
                </a:endParaRPr>
              </a:p>
              <a:p>
                <a:pPr lvl="1">
                  <a:lnSpc>
                    <a:spcPct val="100000"/>
                  </a:lnSpc>
                </a:pPr>
                <a:r>
                  <a:rPr lang="en-GB" dirty="0">
                    <a:latin typeface="Arial" panose="020B0604020202020204" pitchFamily="34" charset="0"/>
                    <a:cs typeface="Arial" panose="020B0604020202020204" pitchFamily="34" charset="0"/>
                  </a:rPr>
                  <a:t>Find </a:t>
                </a:r>
                <a:r>
                  <a:rPr lang="en-GB" b="1" dirty="0"/>
                  <a:t>partial derivative</a:t>
                </a:r>
                <a:r>
                  <a:rPr lang="en-GB" dirty="0">
                    <a:solidFill>
                      <a:srgbClr val="EC008C"/>
                    </a:solidFill>
                  </a:rPr>
                  <a:t> </a:t>
                </a:r>
                <a14:m>
                  <m:oMath xmlns:m="http://schemas.openxmlformats.org/officeDocument/2006/math">
                    <m:f>
                      <m:fPr>
                        <m:ctrlPr>
                          <a:rPr lang="en-GB" b="1" i="1">
                            <a:solidFill>
                              <a:srgbClr val="1C3D74"/>
                            </a:solidFill>
                            <a:latin typeface="Cambria Math" charset="0"/>
                            <a:cs typeface="Times New Roman" panose="02020603050405020304" pitchFamily="18" charset="0"/>
                            <a:sym typeface="Symbol" panose="05050102010706020507" pitchFamily="18" charset="2"/>
                          </a:rPr>
                        </m:ctrlPr>
                      </m:fPr>
                      <m:num>
                        <m:r>
                          <a:rPr lang="en-US" b="1" i="1">
                            <a:latin typeface="Cambria Math" panose="02040503050406030204" pitchFamily="18" charset="0"/>
                            <a:ea typeface="Cambria Math" panose="02040503050406030204" pitchFamily="18" charset="0"/>
                          </a:rPr>
                          <m:t>𝝏</m:t>
                        </m:r>
                        <m:r>
                          <a:rPr lang="en-GB" b="1" i="1">
                            <a:solidFill>
                              <a:srgbClr val="1C3D74"/>
                            </a:solidFill>
                            <a:latin typeface="Cambria Math" panose="02040503050406030204" pitchFamily="18" charset="0"/>
                            <a:cs typeface="Times New Roman" panose="02020603050405020304" pitchFamily="18" charset="0"/>
                            <a:sym typeface="Symbol" panose="05050102010706020507" pitchFamily="18" charset="2"/>
                          </a:rPr>
                          <m:t>𝑱</m:t>
                        </m:r>
                      </m:num>
                      <m:den>
                        <m:r>
                          <a:rPr lang="en-US"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𝒘</m:t>
                        </m:r>
                        <m:r>
                          <a:rPr lang="en-GB" b="1" i="1" baseline="-25000">
                            <a:latin typeface="Cambria Math" panose="02040503050406030204" pitchFamily="18" charset="0"/>
                            <a:ea typeface="Cambria Math" panose="02040503050406030204" pitchFamily="18" charset="0"/>
                          </a:rPr>
                          <m:t>𝒊</m:t>
                        </m:r>
                      </m:den>
                    </m:f>
                  </m:oMath>
                </a14:m>
                <a:r>
                  <a:rPr lang="en-GB" dirty="0">
                    <a:latin typeface="Arial" panose="020B0604020202020204" pitchFamily="34" charset="0"/>
                    <a:cs typeface="Arial" panose="020B0604020202020204" pitchFamily="34" charset="0"/>
                  </a:rPr>
                  <a:t>  with respect to all the weights </a:t>
                </a:r>
                <a14:m>
                  <m:oMath xmlns:m="http://schemas.openxmlformats.org/officeDocument/2006/math">
                    <m:sSub>
                      <m:sSubPr>
                        <m:ctrlPr>
                          <a:rPr lang="en-GB" i="1" smtClean="0">
                            <a:latin typeface="Cambria Math" charset="0"/>
                            <a:cs typeface="Arial" panose="020B0604020202020204" pitchFamily="34" charset="0"/>
                          </a:rPr>
                        </m:ctrlPr>
                      </m:sSubPr>
                      <m:e>
                        <m:r>
                          <a:rPr lang="en-GB" b="0" i="1" smtClean="0">
                            <a:latin typeface="Cambria Math" panose="02040503050406030204" pitchFamily="18" charset="0"/>
                            <a:cs typeface="Arial" panose="020B0604020202020204" pitchFamily="34" charset="0"/>
                          </a:rPr>
                          <m:t>𝑤</m:t>
                        </m:r>
                      </m:e>
                      <m:sub>
                        <m:r>
                          <a:rPr lang="en-GB" b="0" i="1" smtClean="0">
                            <a:latin typeface="Cambria Math" panose="02040503050406030204" pitchFamily="18" charset="0"/>
                            <a:cs typeface="Arial" panose="020B0604020202020204" pitchFamily="34" charset="0"/>
                          </a:rPr>
                          <m:t>𝑖</m:t>
                        </m:r>
                      </m:sub>
                    </m:sSub>
                  </m:oMath>
                </a14:m>
                <a:endParaRPr lang="en-GB" b="1" dirty="0">
                  <a:latin typeface="Arial" panose="020B0604020202020204" pitchFamily="34" charset="0"/>
                  <a:cs typeface="Arial" panose="020B0604020202020204" pitchFamily="34" charset="0"/>
                </a:endParaRPr>
              </a:p>
              <a:p>
                <a:pPr lvl="1">
                  <a:lnSpc>
                    <a:spcPct val="100000"/>
                  </a:lnSpc>
                </a:pPr>
                <a:r>
                  <a:rPr lang="en-GB" dirty="0">
                    <a:latin typeface="Arial" panose="020B0604020202020204" pitchFamily="34" charset="0"/>
                    <a:cs typeface="Arial" panose="020B0604020202020204" pitchFamily="34" charset="0"/>
                  </a:rPr>
                  <a:t>Update </a:t>
                </a:r>
                <a14:m>
                  <m:oMath xmlns:m="http://schemas.openxmlformats.org/officeDocument/2006/math">
                    <m:sSub>
                      <m:sSubPr>
                        <m:ctrlPr>
                          <a:rPr lang="en-GB" i="1">
                            <a:solidFill>
                              <a:srgbClr val="1C3D74"/>
                            </a:solidFill>
                            <a:latin typeface="Cambria Math" charset="0"/>
                            <a:ea typeface="Times New Roman" panose="02020603050405020304" pitchFamily="18" charset="0"/>
                            <a:cs typeface="Times New Roman" panose="02020603050405020304" pitchFamily="18" charset="0"/>
                          </a:rPr>
                        </m:ctrlPr>
                      </m:sSubPr>
                      <m:e>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𝑛𝑒𝑤</m:t>
                        </m:r>
                      </m:sub>
                    </m:sSub>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solidFill>
                              <a:srgbClr val="1C3D74"/>
                            </a:solidFill>
                            <a:latin typeface="Cambria Math" charset="0"/>
                            <a:ea typeface="Times New Roman" panose="02020603050405020304" pitchFamily="18" charset="0"/>
                            <a:cs typeface="Times New Roman" panose="02020603050405020304" pitchFamily="18" charset="0"/>
                          </a:rPr>
                        </m:ctrlPr>
                      </m:sSubPr>
                      <m:e>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r>
                      <m:rPr>
                        <m:nor/>
                      </m:rPr>
                      <a:rPr lang="en-GB" i="1" dirty="0">
                        <a:solidFill>
                          <a:srgbClr val="1C3D74"/>
                        </a:solidFill>
                        <a:cs typeface="Times New Roman" panose="02020603050405020304" pitchFamily="18" charset="0"/>
                        <a:sym typeface="Gill Sans"/>
                      </a:rPr>
                      <m:t>𝛼</m:t>
                    </m:r>
                    <m:f>
                      <m:fPr>
                        <m:ctrlPr>
                          <a:rPr lang="en-GB" i="1">
                            <a:solidFill>
                              <a:srgbClr val="1C3D74"/>
                            </a:solidFill>
                            <a:latin typeface="Cambria Math" charset="0"/>
                            <a:ea typeface="Times New Roman" panose="02020603050405020304" pitchFamily="18" charset="0"/>
                            <a:cs typeface="Times New Roman" panose="02020603050405020304" pitchFamily="18" charset="0"/>
                          </a:rPr>
                        </m:ctrlPr>
                      </m:fPr>
                      <m:num>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rPr>
                          <m:t>𝐽</m:t>
                        </m:r>
                      </m:num>
                      <m:den>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solidFill>
                                  <a:srgbClr val="1C3D74"/>
                                </a:solidFill>
                                <a:latin typeface="Cambria Math" charset="0"/>
                                <a:ea typeface="Times New Roman" panose="02020603050405020304" pitchFamily="18" charset="0"/>
                                <a:cs typeface="Times New Roman" panose="02020603050405020304" pitchFamily="18" charset="0"/>
                              </a:rPr>
                            </m:ctrlPr>
                          </m:sSubPr>
                          <m:e>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b="0" i="1" smtClean="0">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𝑜𝑙𝑑</m:t>
                            </m:r>
                          </m:sub>
                        </m:sSub>
                      </m:den>
                    </m:f>
                  </m:oMath>
                </a14:m>
                <a:r>
                  <a:rPr lang="en-GB" dirty="0">
                    <a:latin typeface="Arial" panose="020B0604020202020204" pitchFamily="34" charset="0"/>
                    <a:cs typeface="Arial" panose="020B0604020202020204" pitchFamily="34" charset="0"/>
                  </a:rPr>
                  <a:t>, where ⍺ is the learning rate </a:t>
                </a:r>
              </a:p>
              <a:p>
                <a:pPr lvl="2">
                  <a:lnSpc>
                    <a:spcPct val="100000"/>
                  </a:lnSpc>
                </a:pPr>
                <a:r>
                  <a:rPr lang="en-GB" dirty="0">
                    <a:latin typeface="Arial" panose="020B0604020202020204" pitchFamily="34" charset="0"/>
                    <a:cs typeface="Arial" panose="020B0604020202020204" pitchFamily="34" charset="0"/>
                  </a:rPr>
                  <a:t>Move the parameters in the direction opposite to the gradient</a:t>
                </a:r>
                <a:endParaRPr lang="en-GB" b="1" dirty="0"/>
              </a:p>
              <a:p>
                <a:pPr fontAlgn="base">
                  <a:lnSpc>
                    <a:spcPct val="100000"/>
                  </a:lnSpc>
                  <a:spcBef>
                    <a:spcPts val="500"/>
                  </a:spcBef>
                </a:pPr>
                <a:r>
                  <a:rPr lang="en-GB" b="1" dirty="0"/>
                  <a:t>Stochastic gradient descent (SGD) </a:t>
                </a:r>
                <a:r>
                  <a:rPr lang="en-GB" dirty="0"/>
                  <a:t>optimization algorithm repeatedly computes an error for each training example</a:t>
                </a:r>
              </a:p>
              <a:p>
                <a:pPr lvl="1" fontAlgn="base">
                  <a:lnSpc>
                    <a:spcPct val="100000"/>
                  </a:lnSpc>
                </a:pPr>
                <a:r>
                  <a:rPr lang="en-GB" dirty="0"/>
                  <a:t>In practise, </a:t>
                </a:r>
                <a:r>
                  <a:rPr lang="en-GB" b="1" dirty="0"/>
                  <a:t>minibatch</a:t>
                </a:r>
                <a:r>
                  <a:rPr lang="en-GB" dirty="0"/>
                  <a:t> </a:t>
                </a:r>
                <a:r>
                  <a:rPr lang="en-GB" b="1" dirty="0"/>
                  <a:t>gradient descent </a:t>
                </a:r>
                <a:r>
                  <a:rPr lang="en-GB" dirty="0"/>
                  <a:t>to reduce cost and noise</a:t>
                </a:r>
              </a:p>
              <a:p>
                <a:pPr lvl="1" fontAlgn="base">
                  <a:lnSpc>
                    <a:spcPct val="100000"/>
                  </a:lnSpc>
                </a:pPr>
                <a:endParaRPr lang="en-GB" dirty="0"/>
              </a:p>
              <a:p>
                <a:pPr fontAlgn="base">
                  <a:lnSpc>
                    <a:spcPct val="100000"/>
                  </a:lnSpc>
                  <a:spcBef>
                    <a:spcPts val="500"/>
                  </a:spcBef>
                </a:pPr>
                <a:endParaRPr lang="cy-GB" dirty="0"/>
              </a:p>
              <a:p>
                <a:pPr fontAlgn="base">
                  <a:lnSpc>
                    <a:spcPct val="100000"/>
                  </a:lnSpc>
                  <a:spcBef>
                    <a:spcPts val="500"/>
                  </a:spcBef>
                </a:pPr>
                <a:endParaRPr lang="cy-GB" dirty="0"/>
              </a:p>
              <a:p>
                <a:pPr fontAlgn="base">
                  <a:lnSpc>
                    <a:spcPct val="100000"/>
                  </a:lnSpc>
                  <a:spcBef>
                    <a:spcPts val="500"/>
                  </a:spcBef>
                </a:pPr>
                <a:endParaRPr lang="en-GB" dirty="0"/>
              </a:p>
              <a:p>
                <a:pPr marL="457200" lvl="1" indent="0" fontAlgn="base">
                  <a:buNone/>
                </a:pPr>
                <a:endParaRPr lang="en-GB" dirty="0"/>
              </a:p>
              <a:p>
                <a:pPr marL="0" indent="0" fontAlgn="base">
                  <a:buNone/>
                </a:pPr>
                <a:endParaRPr lang="en-GB" dirty="0"/>
              </a:p>
            </p:txBody>
          </p:sp>
        </mc:Choice>
        <mc:Fallback xmlns="">
          <p:sp>
            <p:nvSpPr>
              <p:cNvPr id="4" name="In general, there could be as many input units, as many hidden units and as many output units as you like…">
                <a:extLst>
                  <a:ext uri="{FF2B5EF4-FFF2-40B4-BE49-F238E27FC236}">
                    <a16:creationId xmlns:a16="http://schemas.microsoft.com/office/drawing/2014/main" xmlns:a14="http://schemas.microsoft.com/office/drawing/2010/main" xmlns="" id="{8B8C628D-85DA-4947-AFE6-1A7C3DDA7143}"/>
                  </a:ext>
                </a:extLst>
              </p:cNvPr>
              <p:cNvSpPr txBox="1">
                <a:spLocks noGrp="1" noRot="1" noChangeAspect="1" noMove="1" noResize="1" noEditPoints="1" noAdjustHandles="1" noChangeArrowheads="1" noChangeShapeType="1" noTextEdit="1"/>
              </p:cNvSpPr>
              <p:nvPr>
                <p:ph idx="1"/>
              </p:nvPr>
            </p:nvSpPr>
            <p:spPr>
              <a:xfrm>
                <a:off x="284498" y="934051"/>
                <a:ext cx="6433802" cy="3282369"/>
              </a:xfrm>
              <a:prstGeom prst="rect">
                <a:avLst/>
              </a:prstGeom>
              <a:blipFill rotWithShape="0">
                <a:blip r:embed="rId4"/>
                <a:stretch>
                  <a:fillRect l="-379" t="-8905"/>
                </a:stretch>
              </a:blipFill>
            </p:spPr>
            <p:txBody>
              <a:bodyPr/>
              <a:lstStyle/>
              <a:p>
                <a:r>
                  <a:rPr lang="en-US">
                    <a:noFill/>
                  </a:rPr>
                  <a:t> </a:t>
                </a:r>
              </a:p>
            </p:txBody>
          </p:sp>
        </mc:Fallback>
      </mc:AlternateContent>
      <p:sp>
        <p:nvSpPr>
          <p:cNvPr id="2" name="TextBox 1">
            <a:extLst>
              <a:ext uri="{FF2B5EF4-FFF2-40B4-BE49-F238E27FC236}">
                <a16:creationId xmlns="" xmlns:a16="http://schemas.microsoft.com/office/drawing/2014/main" id="{B43C830F-55F7-EA4B-A3F8-7F29A2461D05}"/>
              </a:ext>
            </a:extLst>
          </p:cNvPr>
          <p:cNvSpPr txBox="1"/>
          <p:nvPr/>
        </p:nvSpPr>
        <p:spPr>
          <a:xfrm>
            <a:off x="6403027" y="1341062"/>
            <a:ext cx="2051140" cy="338554"/>
          </a:xfrm>
          <a:prstGeom prst="rect">
            <a:avLst/>
          </a:prstGeom>
          <a:noFill/>
        </p:spPr>
        <p:txBody>
          <a:bodyPr wrap="square" rtlCol="0">
            <a:spAutoFit/>
          </a:bodyPr>
          <a:lstStyle/>
          <a:p>
            <a:r>
              <a:rPr lang="en-US" sz="1600" b="1" dirty="0">
                <a:solidFill>
                  <a:srgbClr val="EC008C"/>
                </a:solidFill>
              </a:rPr>
              <a:t>How do we do it?</a:t>
            </a:r>
          </a:p>
        </p:txBody>
      </p:sp>
      <p:sp>
        <p:nvSpPr>
          <p:cNvPr id="7" name="Oval 6">
            <a:extLst>
              <a:ext uri="{FF2B5EF4-FFF2-40B4-BE49-F238E27FC236}">
                <a16:creationId xmlns="" xmlns:a16="http://schemas.microsoft.com/office/drawing/2014/main" id="{9D581306-DC68-9847-A118-AE06E9DE45C0}"/>
              </a:ext>
            </a:extLst>
          </p:cNvPr>
          <p:cNvSpPr/>
          <p:nvPr/>
        </p:nvSpPr>
        <p:spPr>
          <a:xfrm>
            <a:off x="994795" y="1341062"/>
            <a:ext cx="5315170" cy="759416"/>
          </a:xfrm>
          <a:custGeom>
            <a:avLst/>
            <a:gdLst>
              <a:gd name="connsiteX0" fmla="*/ 0 w 5315170"/>
              <a:gd name="connsiteY0" fmla="*/ 379708 h 759416"/>
              <a:gd name="connsiteX1" fmla="*/ 2657585 w 5315170"/>
              <a:gd name="connsiteY1" fmla="*/ 0 h 759416"/>
              <a:gd name="connsiteX2" fmla="*/ 5315170 w 5315170"/>
              <a:gd name="connsiteY2" fmla="*/ 379708 h 759416"/>
              <a:gd name="connsiteX3" fmla="*/ 2657585 w 5315170"/>
              <a:gd name="connsiteY3" fmla="*/ 759416 h 759416"/>
              <a:gd name="connsiteX4" fmla="*/ 0 w 5315170"/>
              <a:gd name="connsiteY4" fmla="*/ 379708 h 75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170" h="759416" extrusionOk="0">
                <a:moveTo>
                  <a:pt x="0" y="379708"/>
                </a:moveTo>
                <a:cubicBezTo>
                  <a:pt x="-137824" y="405682"/>
                  <a:pt x="1247670" y="-39109"/>
                  <a:pt x="2657585" y="0"/>
                </a:cubicBezTo>
                <a:cubicBezTo>
                  <a:pt x="4146600" y="-15121"/>
                  <a:pt x="5298348" y="205328"/>
                  <a:pt x="5315170" y="379708"/>
                </a:cubicBezTo>
                <a:cubicBezTo>
                  <a:pt x="5407969" y="824535"/>
                  <a:pt x="4054334" y="598411"/>
                  <a:pt x="2657585" y="759416"/>
                </a:cubicBezTo>
                <a:cubicBezTo>
                  <a:pt x="1200799" y="747822"/>
                  <a:pt x="-35505" y="569144"/>
                  <a:pt x="0" y="379708"/>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TextBox 4">
            <a:extLst>
              <a:ext uri="{FF2B5EF4-FFF2-40B4-BE49-F238E27FC236}">
                <a16:creationId xmlns="" xmlns:a16="http://schemas.microsoft.com/office/drawing/2014/main" id="{4C996013-73DD-8A4D-9052-1B7D6278A682}"/>
              </a:ext>
            </a:extLst>
          </p:cNvPr>
          <p:cNvSpPr txBox="1"/>
          <p:nvPr/>
        </p:nvSpPr>
        <p:spPr>
          <a:xfrm>
            <a:off x="5918200" y="2768600"/>
            <a:ext cx="241300" cy="300082"/>
          </a:xfrm>
          <a:prstGeom prst="rect">
            <a:avLst/>
          </a:prstGeom>
          <a:noFill/>
        </p:spPr>
        <p:txBody>
          <a:bodyPr wrap="square" rtlCol="0">
            <a:spAutoFit/>
          </a:bodyPr>
          <a:lstStyle/>
          <a:p>
            <a:r>
              <a:rPr lang="en-US" dirty="0"/>
              <a:t>J</a:t>
            </a:r>
          </a:p>
        </p:txBody>
      </p:sp>
    </p:spTree>
    <p:extLst>
      <p:ext uri="{BB962C8B-B14F-4D97-AF65-F5344CB8AC3E}">
        <p14:creationId xmlns:p14="http://schemas.microsoft.com/office/powerpoint/2010/main" val="11060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eneralising the training procedure"/>
          <p:cNvSpPr txBox="1">
            <a:spLocks noGrp="1"/>
          </p:cNvSpPr>
          <p:nvPr>
            <p:ph type="title"/>
          </p:nvPr>
        </p:nvSpPr>
        <p:spPr>
          <a:prstGeom prst="rect">
            <a:avLst/>
          </a:prstGeom>
        </p:spPr>
        <p:txBody>
          <a:bodyPr/>
          <a:lstStyle/>
          <a:p>
            <a:r>
              <a:rPr lang="en-GB" dirty="0"/>
              <a:t>Backpropagation</a:t>
            </a:r>
            <a:endParaRPr dirty="0"/>
          </a:p>
        </p:txBody>
      </p:sp>
      <p:sp>
        <p:nvSpPr>
          <p:cNvPr id="228" name="Consider the case of continuous output values…"/>
          <p:cNvSpPr txBox="1">
            <a:spLocks noGrp="1"/>
          </p:cNvSpPr>
          <p:nvPr>
            <p:ph idx="1"/>
          </p:nvPr>
        </p:nvSpPr>
        <p:spPr>
          <a:xfrm>
            <a:off x="319547" y="1610553"/>
            <a:ext cx="8504906" cy="1843847"/>
          </a:xfrm>
          <a:prstGeom prst="rect">
            <a:avLst/>
          </a:prstGeom>
        </p:spPr>
        <p:txBody>
          <a:bodyPr/>
          <a:lstStyle/>
          <a:p>
            <a:pPr fontAlgn="base">
              <a:lnSpc>
                <a:spcPct val="100000"/>
              </a:lnSpc>
              <a:spcBef>
                <a:spcPts val="500"/>
              </a:spcBef>
            </a:pPr>
            <a:r>
              <a:rPr lang="en-GB" b="1" dirty="0"/>
              <a:t>Backpropagation algorithm </a:t>
            </a:r>
            <a:r>
              <a:rPr lang="en-GB" dirty="0"/>
              <a:t>- automatic differentiation algorithm for calculating gradients for the weights in a neural network</a:t>
            </a:r>
          </a:p>
          <a:p>
            <a:pPr>
              <a:lnSpc>
                <a:spcPct val="100000"/>
              </a:lnSpc>
              <a:spcBef>
                <a:spcPts val="500"/>
              </a:spcBef>
            </a:pPr>
            <a:r>
              <a:rPr lang="en-GB" dirty="0"/>
              <a:t>Main principles:</a:t>
            </a:r>
          </a:p>
          <a:p>
            <a:pPr lvl="1">
              <a:lnSpc>
                <a:spcPct val="100000"/>
              </a:lnSpc>
            </a:pPr>
            <a:r>
              <a:rPr lang="en-GB" dirty="0"/>
              <a:t>Use the </a:t>
            </a:r>
            <a:r>
              <a:rPr lang="en-GB" b="1" dirty="0"/>
              <a:t>chain rule </a:t>
            </a:r>
            <a:r>
              <a:rPr lang="en-GB" dirty="0"/>
              <a:t>to</a:t>
            </a:r>
            <a:r>
              <a:rPr lang="en-GB" b="1" dirty="0"/>
              <a:t> </a:t>
            </a:r>
            <a:r>
              <a:rPr lang="en-GB" dirty="0"/>
              <a:t>find the derivatives of composite functions</a:t>
            </a:r>
          </a:p>
          <a:p>
            <a:pPr lvl="1">
              <a:lnSpc>
                <a:spcPct val="100000"/>
              </a:lnSpc>
            </a:pPr>
            <a:r>
              <a:rPr lang="en-GB" dirty="0"/>
              <a:t>Re-use derivatives computed for higher layers in computing derivatives for lower layers to minimize computation</a:t>
            </a:r>
          </a:p>
          <a:p>
            <a:pPr lvl="1">
              <a:lnSpc>
                <a:spcPct val="100000"/>
              </a:lnSpc>
            </a:pPr>
            <a:endParaRPr lang="en-GB" sz="1400" dirty="0"/>
          </a:p>
        </p:txBody>
      </p:sp>
    </p:spTree>
    <p:extLst>
      <p:ext uri="{BB962C8B-B14F-4D97-AF65-F5344CB8AC3E}">
        <p14:creationId xmlns:p14="http://schemas.microsoft.com/office/powerpoint/2010/main" val="21750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a:t>
            </a:r>
            <a:endParaRPr dirty="0"/>
          </a:p>
        </p:txBody>
      </p:sp>
      <p:sp>
        <p:nvSpPr>
          <p:cNvPr id="2" name="TextBox 1">
            <a:extLst>
              <a:ext uri="{FF2B5EF4-FFF2-40B4-BE49-F238E27FC236}">
                <a16:creationId xmlns="" xmlns:a16="http://schemas.microsoft.com/office/drawing/2014/main" id="{06B2846C-4B4A-4F9B-901A-0DCDE1AAF97D}"/>
              </a:ext>
            </a:extLst>
          </p:cNvPr>
          <p:cNvSpPr txBox="1"/>
          <p:nvPr/>
        </p:nvSpPr>
        <p:spPr>
          <a:xfrm>
            <a:off x="4875763" y="977233"/>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7" name="TextBox 36">
            <a:extLst>
              <a:ext uri="{FF2B5EF4-FFF2-40B4-BE49-F238E27FC236}">
                <a16:creationId xmlns="" xmlns:a16="http://schemas.microsoft.com/office/drawing/2014/main" id="{1FFD319C-F9B9-4DD7-B1E5-4E643B582D30}"/>
              </a:ext>
            </a:extLst>
          </p:cNvPr>
          <p:cNvSpPr txBox="1"/>
          <p:nvPr/>
        </p:nvSpPr>
        <p:spPr>
          <a:xfrm>
            <a:off x="6181083" y="10068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38" name="Oval 37">
            <a:extLst>
              <a:ext uri="{FF2B5EF4-FFF2-40B4-BE49-F238E27FC236}">
                <a16:creationId xmlns="" xmlns:a16="http://schemas.microsoft.com/office/drawing/2014/main" id="{BB1DD82A-A5C8-47D5-9AB3-77FED123C1CF}"/>
              </a:ext>
            </a:extLst>
          </p:cNvPr>
          <p:cNvSpPr/>
          <p:nvPr/>
        </p:nvSpPr>
        <p:spPr>
          <a:xfrm>
            <a:off x="998067" y="127682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998067" y="216107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0" name="Oval 39">
            <a:extLst>
              <a:ext uri="{FF2B5EF4-FFF2-40B4-BE49-F238E27FC236}">
                <a16:creationId xmlns="" xmlns:a16="http://schemas.microsoft.com/office/drawing/2014/main" id="{2C4AAE23-27E9-47DE-8AE5-0B493CC7D112}"/>
              </a:ext>
            </a:extLst>
          </p:cNvPr>
          <p:cNvSpPr/>
          <p:nvPr/>
        </p:nvSpPr>
        <p:spPr>
          <a:xfrm>
            <a:off x="2080945" y="127682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41" name="Oval 40">
            <a:extLst>
              <a:ext uri="{FF2B5EF4-FFF2-40B4-BE49-F238E27FC236}">
                <a16:creationId xmlns="" xmlns:a16="http://schemas.microsoft.com/office/drawing/2014/main" id="{DB4524E4-908F-4933-8BC1-6FD4F28CBC51}"/>
              </a:ext>
            </a:extLst>
          </p:cNvPr>
          <p:cNvSpPr/>
          <p:nvPr/>
        </p:nvSpPr>
        <p:spPr>
          <a:xfrm>
            <a:off x="2080945" y="216107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3031823" y="1718948"/>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stCxn id="40" idx="6"/>
            <a:endCxn id="42" idx="1"/>
          </p:cNvCxnSpPr>
          <p:nvPr/>
        </p:nvCxnSpPr>
        <p:spPr>
          <a:xfrm>
            <a:off x="2566945" y="1511702"/>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2566945" y="2119914"/>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a:endCxn id="40" idx="2"/>
          </p:cNvCxnSpPr>
          <p:nvPr/>
        </p:nvCxnSpPr>
        <p:spPr>
          <a:xfrm>
            <a:off x="1484067" y="151170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1484067" y="239595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1412894" y="167778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a:endCxn id="40" idx="3"/>
          </p:cNvCxnSpPr>
          <p:nvPr/>
        </p:nvCxnSpPr>
        <p:spPr>
          <a:xfrm flipV="1">
            <a:off x="1412894" y="167778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1743040" y="1158561"/>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1</a:t>
            </a:r>
            <a:endParaRPr lang="en-GB" sz="1620" baseline="-25000" dirty="0">
              <a:solidFill>
                <a:schemeClr val="bg2">
                  <a:lumMod val="1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1753414" y="234260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1753414" y="144938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2</a:t>
            </a:r>
            <a:endParaRPr lang="en-GB" sz="1620" baseline="-25000" dirty="0">
              <a:solidFill>
                <a:schemeClr val="bg2">
                  <a:lumMod val="1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1753414" y="206028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2734190" y="131724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2711102" y="2208755"/>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6</a:t>
            </a:r>
          </a:p>
        </p:txBody>
      </p:sp>
      <p:sp>
        <p:nvSpPr>
          <p:cNvPr id="4" name="TextBox 3">
            <a:extLst>
              <a:ext uri="{FF2B5EF4-FFF2-40B4-BE49-F238E27FC236}">
                <a16:creationId xmlns="" xmlns:a16="http://schemas.microsoft.com/office/drawing/2014/main" id="{EF5E4254-6A5C-8F4C-BF24-B6A869988FCE}"/>
              </a:ext>
            </a:extLst>
          </p:cNvPr>
          <p:cNvSpPr txBox="1"/>
          <p:nvPr/>
        </p:nvSpPr>
        <p:spPr>
          <a:xfrm>
            <a:off x="4387377" y="2885026"/>
            <a:ext cx="3988662" cy="338554"/>
          </a:xfrm>
          <a:prstGeom prst="rect">
            <a:avLst/>
          </a:prstGeom>
          <a:noFill/>
        </p:spPr>
        <p:txBody>
          <a:bodyPr wrap="square" rtlCol="0">
            <a:spAutoFit/>
          </a:bodyPr>
          <a:lstStyle/>
          <a:p>
            <a:r>
              <a:rPr lang="en-US" sz="1600" dirty="0"/>
              <a:t>We use sigmoid as the activation function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BDCF59B4-81CD-314B-8670-4EE30E3B4033}"/>
                  </a:ext>
                </a:extLst>
              </p:cNvPr>
              <p:cNvSpPr txBox="1"/>
              <p:nvPr/>
            </p:nvSpPr>
            <p:spPr>
              <a:xfrm>
                <a:off x="5568504" y="3436166"/>
                <a:ext cx="162640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𝑓</m:t>
                      </m:r>
                      <m:d>
                        <m:dPr>
                          <m:ctrlPr>
                            <a:rPr lang="en-GB" sz="1600" b="0" i="1" smtClean="0">
                              <a:latin typeface="Cambria Math" charset="0"/>
                            </a:rPr>
                          </m:ctrlPr>
                        </m:dPr>
                        <m:e>
                          <m:r>
                            <a:rPr lang="en-GB" sz="1600" b="0" i="1" smtClean="0">
                              <a:latin typeface="Cambria Math" panose="02040503050406030204" pitchFamily="18" charset="0"/>
                            </a:rPr>
                            <m:t>𝑥</m:t>
                          </m:r>
                        </m:e>
                      </m:d>
                      <m:r>
                        <a:rPr lang="en-GB" sz="1600" b="0" i="1" smtClean="0">
                          <a:latin typeface="Cambria Math" panose="02040503050406030204" pitchFamily="18" charset="0"/>
                        </a:rPr>
                        <m:t>= </m:t>
                      </m:r>
                      <m:f>
                        <m:fPr>
                          <m:ctrlPr>
                            <a:rPr lang="en-GB" sz="1600" b="0" i="1" smtClean="0">
                              <a:latin typeface="Cambria Math"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(1+</m:t>
                          </m:r>
                          <m:sSup>
                            <m:sSupPr>
                              <m:ctrlPr>
                                <a:rPr lang="en-GB" sz="1600" b="0" i="1" smtClean="0">
                                  <a:latin typeface="Cambria Math" charset="0"/>
                                </a:rPr>
                              </m:ctrlPr>
                            </m:sSupPr>
                            <m:e>
                              <m:r>
                                <a:rPr lang="en-GB" sz="1600" b="0" i="1" smtClean="0">
                                  <a:latin typeface="Cambria Math" panose="02040503050406030204" pitchFamily="18" charset="0"/>
                                </a:rPr>
                                <m:t>𝑒</m:t>
                              </m:r>
                            </m:e>
                            <m:sup>
                              <m:r>
                                <a:rPr lang="en-GB" sz="1600" b="0" i="1" smtClean="0">
                                  <a:latin typeface="Cambria Math" panose="02040503050406030204" pitchFamily="18" charset="0"/>
                                </a:rPr>
                                <m:t>−</m:t>
                              </m:r>
                              <m:r>
                                <a:rPr lang="en-GB" sz="1600" b="0" i="1" smtClean="0">
                                  <a:latin typeface="Cambria Math" panose="02040503050406030204" pitchFamily="18" charset="0"/>
                                </a:rPr>
                                <m:t>𝑥</m:t>
                              </m:r>
                            </m:sup>
                          </m:sSup>
                          <m:r>
                            <a:rPr lang="en-GB" sz="1600" b="0" i="1" smtClean="0">
                              <a:latin typeface="Cambria Math" panose="02040503050406030204" pitchFamily="18" charset="0"/>
                            </a:rPr>
                            <m:t>)</m:t>
                          </m:r>
                        </m:den>
                      </m:f>
                    </m:oMath>
                  </m:oMathPara>
                </a14:m>
                <a:endParaRPr lang="en-US" sz="1600" dirty="0"/>
              </a:p>
            </p:txBody>
          </p:sp>
        </mc:Choice>
        <mc:Fallback xmlns="">
          <p:sp>
            <p:nvSpPr>
              <p:cNvPr id="24" name="TextBox 23">
                <a:extLst>
                  <a:ext uri="{FF2B5EF4-FFF2-40B4-BE49-F238E27FC236}">
                    <a16:creationId xmlns:a16="http://schemas.microsoft.com/office/drawing/2014/main" id="{BDCF59B4-81CD-314B-8670-4EE30E3B4033}"/>
                  </a:ext>
                </a:extLst>
              </p:cNvPr>
              <p:cNvSpPr txBox="1">
                <a:spLocks noRot="1" noChangeAspect="1" noMove="1" noResize="1" noEditPoints="1" noAdjustHandles="1" noChangeArrowheads="1" noChangeShapeType="1" noTextEdit="1"/>
              </p:cNvSpPr>
              <p:nvPr/>
            </p:nvSpPr>
            <p:spPr>
              <a:xfrm>
                <a:off x="5568504" y="3436166"/>
                <a:ext cx="1626407" cy="506292"/>
              </a:xfrm>
              <a:prstGeom prst="rect">
                <a:avLst/>
              </a:prstGeom>
              <a:blipFill>
                <a:blip r:embed="rId3"/>
                <a:stretch>
                  <a:fillRect l="-3876" t="-2439" r="-3876" b="-19512"/>
                </a:stretch>
              </a:blipFill>
            </p:spPr>
            <p:txBody>
              <a:bodyPr/>
              <a:lstStyle/>
              <a:p>
                <a:r>
                  <a:rPr lang="en-US">
                    <a:noFill/>
                  </a:rPr>
                  <a:t> </a:t>
                </a:r>
              </a:p>
            </p:txBody>
          </p:sp>
        </mc:Fallback>
      </mc:AlternateContent>
    </p:spTree>
    <p:extLst>
      <p:ext uri="{BB962C8B-B14F-4D97-AF65-F5344CB8AC3E}">
        <p14:creationId xmlns:p14="http://schemas.microsoft.com/office/powerpoint/2010/main" val="4088140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Forward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195773" y="1337943"/>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195773" y="2222196"/>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0" name="Oval 39">
            <a:extLst>
              <a:ext uri="{FF2B5EF4-FFF2-40B4-BE49-F238E27FC236}">
                <a16:creationId xmlns="" xmlns:a16="http://schemas.microsoft.com/office/drawing/2014/main" id="{2C4AAE23-27E9-47DE-8AE5-0B493CC7D112}"/>
              </a:ext>
            </a:extLst>
          </p:cNvPr>
          <p:cNvSpPr/>
          <p:nvPr/>
        </p:nvSpPr>
        <p:spPr>
          <a:xfrm>
            <a:off x="6278651" y="1337943"/>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41" name="Oval 40">
            <a:extLst>
              <a:ext uri="{FF2B5EF4-FFF2-40B4-BE49-F238E27FC236}">
                <a16:creationId xmlns="" xmlns:a16="http://schemas.microsoft.com/office/drawing/2014/main" id="{DB4524E4-908F-4933-8BC1-6FD4F28CBC51}"/>
              </a:ext>
            </a:extLst>
          </p:cNvPr>
          <p:cNvSpPr/>
          <p:nvPr/>
        </p:nvSpPr>
        <p:spPr>
          <a:xfrm>
            <a:off x="6278651" y="222219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7229529" y="1780070"/>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stCxn id="40" idx="6"/>
            <a:endCxn id="42" idx="1"/>
          </p:cNvCxnSpPr>
          <p:nvPr/>
        </p:nvCxnSpPr>
        <p:spPr>
          <a:xfrm>
            <a:off x="6764651" y="1572824"/>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6764651" y="2181036"/>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a:endCxn id="40" idx="2"/>
          </p:cNvCxnSpPr>
          <p:nvPr/>
        </p:nvCxnSpPr>
        <p:spPr>
          <a:xfrm>
            <a:off x="5681773" y="1572824"/>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681773" y="2457077"/>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610600" y="1738909"/>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a:endCxn id="40" idx="3"/>
          </p:cNvCxnSpPr>
          <p:nvPr/>
        </p:nvCxnSpPr>
        <p:spPr>
          <a:xfrm flipV="1">
            <a:off x="5610600" y="1738909"/>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5987085" y="1196112"/>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75000"/>
                  </a:schemeClr>
                </a:solidFill>
              </a:rPr>
              <a:t>w</a:t>
            </a:r>
            <a:r>
              <a:rPr lang="en-GB" sz="1620" baseline="-25000" dirty="0">
                <a:solidFill>
                  <a:schemeClr val="bg2">
                    <a:lumMod val="75000"/>
                  </a:schemeClr>
                </a:solidFill>
              </a:rPr>
              <a:t>1</a:t>
            </a:r>
            <a:endParaRPr lang="en-GB" sz="1620" baseline="-25000" dirty="0">
              <a:solidFill>
                <a:schemeClr val="bg2">
                  <a:lumMod val="75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5951120" y="2403728"/>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75000"/>
                  </a:schemeClr>
                </a:solidFill>
                <a:sym typeface="Gill Sans"/>
              </a:rPr>
              <a:t>w</a:t>
            </a:r>
            <a:r>
              <a:rPr lang="en-GB" sz="1620" baseline="-25000" dirty="0">
                <a:solidFill>
                  <a:schemeClr val="bg2">
                    <a:lumMod val="75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5951120" y="1510505"/>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75000"/>
                  </a:schemeClr>
                </a:solidFill>
              </a:rPr>
              <a:t>w</a:t>
            </a:r>
            <a:r>
              <a:rPr lang="en-GB" sz="1620" baseline="-25000" dirty="0">
                <a:solidFill>
                  <a:schemeClr val="bg2">
                    <a:lumMod val="75000"/>
                  </a:schemeClr>
                </a:solidFill>
              </a:rPr>
              <a:t>2</a:t>
            </a:r>
            <a:endParaRPr lang="en-GB" sz="1620" baseline="-25000" dirty="0">
              <a:solidFill>
                <a:schemeClr val="bg2">
                  <a:lumMod val="75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5951120" y="212140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1">
                    <a:lumMod val="75000"/>
                  </a:schemeClr>
                </a:solidFill>
                <a:sym typeface="Gill Sans"/>
              </a:rPr>
              <a:t>w</a:t>
            </a:r>
            <a:r>
              <a:rPr lang="en-GB" sz="1620" baseline="-25000" dirty="0">
                <a:solidFill>
                  <a:schemeClr val="bg1">
                    <a:lumMod val="75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6931896" y="1378368"/>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75000"/>
                  </a:schemeClr>
                </a:solidFill>
                <a:sym typeface="Gill Sans"/>
              </a:rPr>
              <a:t>w</a:t>
            </a:r>
            <a:r>
              <a:rPr lang="en-GB" sz="1620" baseline="-25000" dirty="0">
                <a:solidFill>
                  <a:schemeClr val="bg2">
                    <a:lumMod val="75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6908808" y="22698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75000"/>
                  </a:schemeClr>
                </a:solidFill>
                <a:sym typeface="Gill Sans"/>
              </a:rPr>
              <a:t>w</a:t>
            </a:r>
            <a:r>
              <a:rPr lang="en-GB" sz="1620" baseline="-25000" dirty="0">
                <a:solidFill>
                  <a:schemeClr val="bg2">
                    <a:lumMod val="75000"/>
                  </a:schemeClr>
                </a:solidFill>
                <a:sym typeface="Gill Sans"/>
              </a:rPr>
              <a:t>6</a:t>
            </a:r>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2A08BAA5-8CA1-F84B-AC32-84F39E8DD3BD}"/>
                  </a:ext>
                </a:extLst>
              </p:cNvPr>
              <p:cNvSpPr txBox="1"/>
              <p:nvPr/>
            </p:nvSpPr>
            <p:spPr>
              <a:xfrm>
                <a:off x="416006" y="1074325"/>
                <a:ext cx="3604218" cy="2521716"/>
              </a:xfrm>
              <a:prstGeom prst="rect">
                <a:avLst/>
              </a:prstGeom>
              <a:noFill/>
            </p:spPr>
            <p:txBody>
              <a:bodyPr wrap="square" lIns="0" tIns="0" rIns="0" bIns="0" rtlCol="0">
                <a:spAutoFit/>
              </a:bodyPr>
              <a:lstStyle/>
              <a:p>
                <a:pPr>
                  <a:spcBef>
                    <a:spcPts val="500"/>
                  </a:spcBef>
                </a:pPr>
                <a14:m>
                  <m:oMath xmlns:m="http://schemas.openxmlformats.org/officeDocument/2006/math">
                    <m:sSub>
                      <m:sSubPr>
                        <m:ctrlPr>
                          <a:rPr lang="en-GB" sz="1600" i="1" smtClean="0">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600" b="0" i="1" smtClean="0">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GB" sz="1600" b="0" i="1" smtClean="0">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a:t>
                </a:r>
                <a:r>
                  <a:rPr lang="en-GB" sz="1600" dirty="0" smtClean="0">
                    <a:latin typeface="Cambria Math" panose="02040503050406030204" pitchFamily="18" charset="0"/>
                    <a:ea typeface="Cambria Math" panose="02040503050406030204" pitchFamily="18" charset="0"/>
                    <a:cs typeface="Times New Roman" panose="02020603050405020304" pitchFamily="18" charset="0"/>
                  </a:rPr>
                  <a:t>-</a:t>
                </a:r>
                <a:r>
                  <a:rPr lang="en-GB" sz="1600" dirty="0">
                    <a:latin typeface="Cambria Math" panose="02040503050406030204" pitchFamily="18" charset="0"/>
                    <a:ea typeface="Cambria Math" panose="02040503050406030204" pitchFamily="18" charset="0"/>
                    <a:cs typeface="Times New Roman" panose="02020603050405020304" pitchFamily="18" charset="0"/>
                  </a:rPr>
                  <a:t>2*1 + 1*1 = </a:t>
                </a:r>
                <a:r>
                  <a:rPr lang="en-GB" sz="1600" dirty="0" smtClean="0">
                    <a:latin typeface="Cambria Math" panose="02040503050406030204" pitchFamily="18" charset="0"/>
                    <a:ea typeface="Cambria Math" panose="02040503050406030204" pitchFamily="18" charset="0"/>
                    <a:cs typeface="Times New Roman" panose="02020603050405020304" pitchFamily="18" charset="0"/>
                  </a:rPr>
                  <a:t>-1</a:t>
                </a:r>
                <a:endParaRPr lang="en-GB" sz="1600" dirty="0">
                  <a:latin typeface="Cambria Math" panose="02040503050406030204" pitchFamily="18" charset="0"/>
                  <a:ea typeface="Cambria Math" panose="02040503050406030204" pitchFamily="18" charset="0"/>
                  <a:cs typeface="Times New Roman" panose="02020603050405020304" pitchFamily="18" charset="0"/>
                </a:endParaRPr>
              </a:p>
              <a:p>
                <a:pPr>
                  <a:spcBef>
                    <a:spcPts val="500"/>
                  </a:spcBef>
                </a:pP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4</m:t>
                        </m:r>
                      </m:sub>
                    </m:sSub>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=1*1-1*1 = 0</a:t>
                </a:r>
              </a:p>
              <a:p>
                <a:pPr>
                  <a:spcBef>
                    <a:spcPts val="500"/>
                  </a:spcBef>
                </a:pP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1600" i="1">
                            <a:latin typeface="Cambria Math" panose="02040503050406030204" pitchFamily="18" charset="0"/>
                            <a:ea typeface="Cambria Math" panose="02040503050406030204" pitchFamily="18" charset="0"/>
                            <a:cs typeface="Times New Roman" panose="02020603050405020304" pitchFamily="18" charset="0"/>
                          </a:rPr>
                          <m:t>,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1600" i="1">
                            <a:latin typeface="Cambria Math"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1</m:t>
                        </m:r>
                      </m:num>
                      <m:den>
                        <m:r>
                          <a:rPr lang="en-GB" sz="1600" i="1">
                            <a:latin typeface="Cambria Math" panose="02040503050406030204" pitchFamily="18" charset="0"/>
                            <a:ea typeface="Cambria Math" panose="02040503050406030204" pitchFamily="18" charset="0"/>
                          </a:rPr>
                          <m:t>(1+</m:t>
                        </m:r>
                        <m:sSup>
                          <m:sSupPr>
                            <m:ctrlPr>
                              <a:rPr lang="en-GB" sz="1600" i="1">
                                <a:latin typeface="Cambria Math"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𝑒</m:t>
                            </m:r>
                          </m:e>
                          <m:sup>
                            <m:r>
                              <a:rPr lang="en-GB" sz="1600" i="1">
                                <a:latin typeface="Cambria Math" panose="02040503050406030204" pitchFamily="18" charset="0"/>
                                <a:ea typeface="Cambria Math" panose="020405030504060302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r>
                                  <a:rPr lang="en-GB" sz="1600" i="1">
                                    <a:latin typeface="Cambria Math" panose="02040503050406030204" pitchFamily="18" charset="0"/>
                                    <a:ea typeface="Cambria Math" panose="02040503050406030204" pitchFamily="18" charset="0"/>
                                    <a:cs typeface="Times New Roman" panose="02020603050405020304" pitchFamily="18" charset="0"/>
                                  </a:rPr>
                                  <m:t>𝑖𝑛</m:t>
                                </m:r>
                              </m:sub>
                            </m:sSub>
                          </m:sup>
                        </m:sSup>
                        <m:r>
                          <a:rPr lang="en-GB" sz="1600" i="1">
                            <a:latin typeface="Cambria Math" panose="02040503050406030204" pitchFamily="18" charset="0"/>
                            <a:ea typeface="Cambria Math" panose="02040503050406030204" pitchFamily="18" charset="0"/>
                          </a:rPr>
                          <m:t>)</m:t>
                        </m:r>
                      </m:den>
                    </m:f>
                  </m:oMath>
                </a14:m>
                <a:r>
                  <a:rPr lang="en-US" sz="1600" dirty="0">
                    <a:latin typeface="Cambria Math" panose="02040503050406030204" pitchFamily="18" charset="0"/>
                    <a:ea typeface="Cambria Math" panose="02040503050406030204" pitchFamily="18" charset="0"/>
                  </a:rPr>
                  <a:t>= 0.26894</a:t>
                </a:r>
              </a:p>
              <a:p>
                <a:pPr>
                  <a:spcBef>
                    <a:spcPts val="500"/>
                  </a:spcBef>
                </a:pP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1600" i="1">
                            <a:latin typeface="Cambria Math" panose="02040503050406030204" pitchFamily="18" charset="0"/>
                            <a:ea typeface="Cambria Math" panose="02040503050406030204" pitchFamily="18" charset="0"/>
                            <a:cs typeface="Times New Roman" panose="02020603050405020304" pitchFamily="18" charset="0"/>
                          </a:rPr>
                          <m:t>, </m:t>
                        </m:r>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1600" i="1">
                            <a:latin typeface="Cambria Math"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1</m:t>
                        </m:r>
                      </m:num>
                      <m:den>
                        <m:r>
                          <a:rPr lang="en-GB" sz="1600" i="1">
                            <a:latin typeface="Cambria Math" panose="02040503050406030204" pitchFamily="18" charset="0"/>
                            <a:ea typeface="Cambria Math" panose="02040503050406030204" pitchFamily="18" charset="0"/>
                          </a:rPr>
                          <m:t>(1+</m:t>
                        </m:r>
                        <m:sSup>
                          <m:sSupPr>
                            <m:ctrlPr>
                              <a:rPr lang="en-GB" sz="1600" i="1">
                                <a:latin typeface="Cambria Math"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𝑒</m:t>
                            </m:r>
                          </m:e>
                          <m:sup>
                            <m:r>
                              <a:rPr lang="en-GB" sz="1600" i="1">
                                <a:latin typeface="Cambria Math" panose="02040503050406030204" pitchFamily="18" charset="0"/>
                                <a:ea typeface="Cambria Math" panose="020405030504060302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1600" i="1">
                                    <a:latin typeface="Cambria Math" panose="02040503050406030204" pitchFamily="18" charset="0"/>
                                    <a:ea typeface="Cambria Math" panose="02040503050406030204" pitchFamily="18" charset="0"/>
                                    <a:cs typeface="Times New Roman" panose="02020603050405020304" pitchFamily="18" charset="0"/>
                                  </a:rPr>
                                  <m:t>,</m:t>
                                </m:r>
                                <m:r>
                                  <a:rPr lang="en-GB" sz="1600" i="1">
                                    <a:latin typeface="Cambria Math" panose="02040503050406030204" pitchFamily="18" charset="0"/>
                                    <a:ea typeface="Cambria Math" panose="02040503050406030204" pitchFamily="18" charset="0"/>
                                    <a:cs typeface="Times New Roman" panose="02020603050405020304" pitchFamily="18" charset="0"/>
                                  </a:rPr>
                                  <m:t>𝑖𝑛</m:t>
                                </m:r>
                              </m:sub>
                            </m:sSub>
                          </m:sup>
                        </m:sSup>
                        <m:r>
                          <a:rPr lang="en-GB" sz="1600" i="1">
                            <a:latin typeface="Cambria Math" panose="02040503050406030204" pitchFamily="18" charset="0"/>
                            <a:ea typeface="Cambria Math" panose="02040503050406030204" pitchFamily="18" charset="0"/>
                          </a:rPr>
                          <m:t>)</m:t>
                        </m:r>
                      </m:den>
                    </m:f>
                  </m:oMath>
                </a14:m>
                <a:r>
                  <a:rPr lang="en-US" sz="1600" dirty="0">
                    <a:latin typeface="Cambria Math" panose="02040503050406030204" pitchFamily="18" charset="0"/>
                    <a:ea typeface="Cambria Math" panose="02040503050406030204" pitchFamily="18" charset="0"/>
                  </a:rPr>
                  <a:t>= 0.5</a:t>
                </a:r>
              </a:p>
              <a:p>
                <a:pPr>
                  <a:spcBef>
                    <a:spcPts val="500"/>
                  </a:spcBef>
                </a:pP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m:t>
                        </m:r>
                      </m:e>
                      <m:sub>
                        <m:r>
                          <a:rPr lang="en-GB" sz="1600" i="1">
                            <a:latin typeface="Cambria Math" panose="02040503050406030204" pitchFamily="18" charset="0"/>
                            <a:ea typeface="Cambria Math" panose="02040503050406030204" pitchFamily="18" charset="0"/>
                            <a:cs typeface="Times New Roman" panose="02020603050405020304" pitchFamily="18" charset="0"/>
                          </a:rPr>
                          <m:t>𝑖𝑛</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5</m:t>
                        </m:r>
                      </m:sub>
                    </m:sSub>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6</m:t>
                        </m:r>
                      </m:sub>
                    </m:sSub>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2</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=1*</a:t>
                </a:r>
                <a:r>
                  <a:rPr lang="en-US" sz="1600" dirty="0">
                    <a:latin typeface="Cambria Math" panose="02040503050406030204" pitchFamily="18" charset="0"/>
                    <a:ea typeface="Cambria Math" panose="02040503050406030204" pitchFamily="18" charset="0"/>
                  </a:rPr>
                  <a:t> 0.26894</a:t>
                </a:r>
                <a:r>
                  <a:rPr lang="en-GB" sz="1600" dirty="0">
                    <a:latin typeface="Cambria Math" panose="02040503050406030204" pitchFamily="18" charset="0"/>
                    <a:ea typeface="Cambria Math" panose="02040503050406030204" pitchFamily="18" charset="0"/>
                    <a:cs typeface="Times New Roman" panose="02020603050405020304" pitchFamily="18" charset="0"/>
                  </a:rPr>
                  <a:t> + 1*0.5 = 0.76894</a:t>
                </a:r>
              </a:p>
              <a:p>
                <a:pPr>
                  <a:spcBef>
                    <a:spcPts val="500"/>
                  </a:spcBef>
                </a:pP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m:t>
                        </m:r>
                      </m:e>
                      <m:sub>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1600" i="1">
                            <a:latin typeface="Cambria Math"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1</m:t>
                        </m:r>
                      </m:num>
                      <m:den>
                        <m:r>
                          <a:rPr lang="en-GB" sz="1600" i="1">
                            <a:latin typeface="Cambria Math" panose="02040503050406030204" pitchFamily="18" charset="0"/>
                            <a:ea typeface="Cambria Math" panose="02040503050406030204" pitchFamily="18" charset="0"/>
                          </a:rPr>
                          <m:t>(1+</m:t>
                        </m:r>
                        <m:sSup>
                          <m:sSupPr>
                            <m:ctrlPr>
                              <a:rPr lang="en-GB" sz="1600" i="1">
                                <a:latin typeface="Cambria Math"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𝑒</m:t>
                            </m:r>
                          </m:e>
                          <m:sup>
                            <m:r>
                              <a:rPr lang="en-GB" sz="1600" i="1">
                                <a:latin typeface="Cambria Math" panose="02040503050406030204" pitchFamily="18" charset="0"/>
                                <a:ea typeface="Cambria Math" panose="020405030504060302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𝑜</m:t>
                                </m:r>
                              </m:e>
                              <m:sub>
                                <m:r>
                                  <a:rPr lang="en-GB" sz="1600" i="1">
                                    <a:latin typeface="Cambria Math" panose="02040503050406030204" pitchFamily="18" charset="0"/>
                                    <a:ea typeface="Cambria Math" panose="02040503050406030204" pitchFamily="18" charset="0"/>
                                    <a:cs typeface="Times New Roman" panose="02020603050405020304" pitchFamily="18" charset="0"/>
                                  </a:rPr>
                                  <m:t>𝑖𝑛</m:t>
                                </m:r>
                              </m:sub>
                            </m:sSub>
                          </m:sup>
                        </m:sSup>
                        <m:r>
                          <a:rPr lang="en-GB" sz="1600" i="1">
                            <a:latin typeface="Cambria Math" panose="02040503050406030204" pitchFamily="18" charset="0"/>
                            <a:ea typeface="Cambria Math" panose="02040503050406030204" pitchFamily="18" charset="0"/>
                          </a:rPr>
                          <m:t>)</m:t>
                        </m:r>
                      </m:den>
                    </m:f>
                  </m:oMath>
                </a14:m>
                <a:r>
                  <a:rPr lang="en-US" sz="1600" dirty="0">
                    <a:latin typeface="Cambria Math" panose="02040503050406030204" pitchFamily="18" charset="0"/>
                    <a:ea typeface="Cambria Math" panose="02040503050406030204" pitchFamily="18" charset="0"/>
                  </a:rPr>
                  <a:t>= 0.68329</a:t>
                </a:r>
              </a:p>
            </p:txBody>
          </p:sp>
        </mc:Choice>
        <mc:Fallback xmlns="">
          <p:sp>
            <p:nvSpPr>
              <p:cNvPr id="4" name="TextBox 3">
                <a:extLst>
                  <a:ext uri="{FF2B5EF4-FFF2-40B4-BE49-F238E27FC236}">
                    <a16:creationId xmlns:a16="http://schemas.microsoft.com/office/drawing/2014/main" xmlns:a14="http://schemas.microsoft.com/office/drawing/2010/main" xmlns="" id="{2A08BAA5-8CA1-F84B-AC32-84F39E8DD3BD}"/>
                  </a:ext>
                </a:extLst>
              </p:cNvPr>
              <p:cNvSpPr txBox="1">
                <a:spLocks noRot="1" noChangeAspect="1" noMove="1" noResize="1" noEditPoints="1" noAdjustHandles="1" noChangeArrowheads="1" noChangeShapeType="1" noTextEdit="1"/>
              </p:cNvSpPr>
              <p:nvPr/>
            </p:nvSpPr>
            <p:spPr>
              <a:xfrm>
                <a:off x="416006" y="1074325"/>
                <a:ext cx="3604218" cy="2521716"/>
              </a:xfrm>
              <a:prstGeom prst="rect">
                <a:avLst/>
              </a:prstGeom>
              <a:blipFill rotWithShape="0">
                <a:blip r:embed="rId3"/>
                <a:stretch>
                  <a:fillRect l="-3384" t="-2657" r="-30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35F983EE-9A64-5E46-AE8F-70305FAD91B3}"/>
                  </a:ext>
                </a:extLst>
              </p:cNvPr>
              <p:cNvSpPr txBox="1"/>
              <p:nvPr/>
            </p:nvSpPr>
            <p:spPr>
              <a:xfrm>
                <a:off x="1183130" y="3778421"/>
                <a:ext cx="2371995" cy="698268"/>
              </a:xfrm>
              <a:prstGeom prst="rect">
                <a:avLst/>
              </a:prstGeom>
              <a:noFill/>
            </p:spPr>
            <p:txBody>
              <a:bodyPr wrap="square" rtlCol="0">
                <a:spAutoFit/>
              </a:bodyPr>
              <a:lstStyle/>
              <a:p>
                <a14:m>
                  <m:oMath xmlns:m="http://schemas.openxmlformats.org/officeDocument/2006/math">
                    <m:r>
                      <a:rPr lang="en-GB" sz="1600" i="1">
                        <a:latin typeface="Cambria Math" panose="02040503050406030204" pitchFamily="18" charset="0"/>
                        <a:cs typeface="Times New Roman" panose="02020603050405020304" pitchFamily="18" charset="0"/>
                      </a:rPr>
                      <m:t> </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J=</a:t>
                </a:r>
                <a14:m>
                  <m:oMath xmlns:m="http://schemas.openxmlformats.org/officeDocument/2006/math">
                    <m:f>
                      <m:fPr>
                        <m:ctrlPr>
                          <a:rPr lang="en-GB" sz="1600" i="1">
                            <a:latin typeface="Cambria Math" charset="0"/>
                            <a:ea typeface="Cambria Math" panose="02040503050406030204" pitchFamily="18" charset="0"/>
                            <a:cs typeface="Times New Roman" panose="02020603050405020304" pitchFamily="18" charset="0"/>
                          </a:rPr>
                        </m:ctrlPr>
                      </m:fPr>
                      <m:num>
                        <m:sSup>
                          <m:sSupPr>
                            <m:ctrlPr>
                              <a:rPr lang="en-GB" sz="1600" i="1">
                                <a:latin typeface="Cambria Math" charset="0"/>
                                <a:ea typeface="Cambria Math" panose="02040503050406030204" pitchFamily="18" charset="0"/>
                                <a:cs typeface="Times New Roman" panose="02020603050405020304" pitchFamily="18" charset="0"/>
                              </a:rPr>
                            </m:ctrlPr>
                          </m:sSupPr>
                          <m:e>
                            <m:r>
                              <m:rPr>
                                <m:nor/>
                              </m:rPr>
                              <a:rPr lang="en-GB" sz="16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𝑜</m:t>
                                </m:r>
                              </m:e>
                              <m:sub>
                                <m:r>
                                  <a:rPr lang="en-GB" sz="1600" i="1">
                                    <a:latin typeface="Cambria Math" panose="02040503050406030204" pitchFamily="18" charset="0"/>
                                    <a:ea typeface="Cambria Math" panose="02040503050406030204" pitchFamily="18" charset="0"/>
                                    <a:cs typeface="Times New Roman" panose="02020603050405020304" pitchFamily="18" charset="0"/>
                                  </a:rPr>
                                  <m:t>𝑡</m:t>
                                </m:r>
                              </m:sub>
                            </m:sSub>
                            <m:r>
                              <a:rPr lang="en-GB"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𝑜</m:t>
                                </m:r>
                              </m:e>
                              <m:sub>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r>
                              <m:rPr>
                                <m:nor/>
                              </m:rPr>
                              <a:rPr lang="en-GB" sz="1600" dirty="0">
                                <a:latin typeface="Cambria Math" panose="02040503050406030204" pitchFamily="18" charset="0"/>
                                <a:ea typeface="Cambria Math" panose="02040503050406030204" pitchFamily="18" charset="0"/>
                                <a:cs typeface="Times New Roman" panose="02020603050405020304" pitchFamily="18" charset="0"/>
                              </a:rPr>
                              <m:t>)</m:t>
                            </m:r>
                          </m:e>
                          <m:sup>
                            <m:r>
                              <a:rPr lang="en-GB" sz="1600" i="1">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GB" sz="1600" i="1">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0.23344</a:t>
                </a:r>
              </a:p>
              <a:p>
                <a:endParaRPr lang="en-US" dirty="0"/>
              </a:p>
            </p:txBody>
          </p:sp>
        </mc:Choice>
        <mc:Fallback xmlns="">
          <p:sp>
            <p:nvSpPr>
              <p:cNvPr id="5" name="TextBox 4">
                <a:extLst>
                  <a:ext uri="{FF2B5EF4-FFF2-40B4-BE49-F238E27FC236}">
                    <a16:creationId xmlns="" xmlns:a16="http://schemas.microsoft.com/office/drawing/2014/main" xmlns:a14="http://schemas.microsoft.com/office/drawing/2010/main" id="{35F983EE-9A64-5E46-AE8F-70305FAD91B3}"/>
                  </a:ext>
                </a:extLst>
              </p:cNvPr>
              <p:cNvSpPr txBox="1">
                <a:spLocks noRot="1" noChangeAspect="1" noMove="1" noResize="1" noEditPoints="1" noAdjustHandles="1" noChangeArrowheads="1" noChangeShapeType="1" noTextEdit="1"/>
              </p:cNvSpPr>
              <p:nvPr/>
            </p:nvSpPr>
            <p:spPr>
              <a:xfrm>
                <a:off x="1183130" y="3778421"/>
                <a:ext cx="2371995" cy="698268"/>
              </a:xfrm>
              <a:prstGeom prst="rect">
                <a:avLst/>
              </a:prstGeom>
              <a:blipFill rotWithShape="0">
                <a:blip r:embed="rId4"/>
                <a:stretch>
                  <a:fillRect l="-514" t="-28070" b="-19298"/>
                </a:stretch>
              </a:blipFill>
            </p:spPr>
            <p:txBody>
              <a:bodyPr/>
              <a:lstStyle/>
              <a:p>
                <a:r>
                  <a:rPr lang="en-US">
                    <a:noFill/>
                  </a:rPr>
                  <a:t> </a:t>
                </a:r>
              </a:p>
            </p:txBody>
          </p:sp>
        </mc:Fallback>
      </mc:AlternateContent>
      <p:sp>
        <p:nvSpPr>
          <p:cNvPr id="6" name="Line Callout 2 5">
            <a:extLst>
              <a:ext uri="{FF2B5EF4-FFF2-40B4-BE49-F238E27FC236}">
                <a16:creationId xmlns="" xmlns:a16="http://schemas.microsoft.com/office/drawing/2014/main" id="{8F4873D4-4F23-5C4D-977F-678BBBCA592B}"/>
              </a:ext>
            </a:extLst>
          </p:cNvPr>
          <p:cNvSpPr/>
          <p:nvPr/>
        </p:nvSpPr>
        <p:spPr>
          <a:xfrm>
            <a:off x="1183130" y="3639869"/>
            <a:ext cx="2362200" cy="792247"/>
          </a:xfrm>
          <a:prstGeom prst="borderCallout2">
            <a:avLst>
              <a:gd name="adj1" fmla="val 50811"/>
              <a:gd name="adj2" fmla="val 99732"/>
              <a:gd name="adj3" fmla="val 49208"/>
              <a:gd name="adj4" fmla="val 116129"/>
              <a:gd name="adj5" fmla="val 29142"/>
              <a:gd name="adj6" fmla="val 129139"/>
            </a:avLst>
          </a:prstGeom>
          <a:solidFill>
            <a:schemeClr val="tx2">
              <a:lumMod val="20000"/>
              <a:lumOff val="80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 xmlns:a16="http://schemas.microsoft.com/office/drawing/2014/main" id="{DBF84907-0D0E-C246-82ED-0E98376B6744}"/>
              </a:ext>
            </a:extLst>
          </p:cNvPr>
          <p:cNvSpPr txBox="1"/>
          <p:nvPr/>
        </p:nvSpPr>
        <p:spPr>
          <a:xfrm>
            <a:off x="3805138" y="3347482"/>
            <a:ext cx="1533724" cy="584775"/>
          </a:xfrm>
          <a:prstGeom prst="rect">
            <a:avLst/>
          </a:prstGeom>
          <a:noFill/>
        </p:spPr>
        <p:txBody>
          <a:bodyPr wrap="square" rtlCol="0">
            <a:spAutoFit/>
          </a:bodyPr>
          <a:lstStyle/>
          <a:p>
            <a:r>
              <a:rPr lang="en-US" sz="1600" dirty="0"/>
              <a:t>Squared error function </a:t>
            </a:r>
          </a:p>
        </p:txBody>
      </p:sp>
      <p:sp>
        <p:nvSpPr>
          <p:cNvPr id="27" name="TextBox 26">
            <a:extLst>
              <a:ext uri="{FF2B5EF4-FFF2-40B4-BE49-F238E27FC236}">
                <a16:creationId xmlns="" xmlns:a16="http://schemas.microsoft.com/office/drawing/2014/main" id="{5923F666-8A78-9349-A43C-6EFD04A4C002}"/>
              </a:ext>
            </a:extLst>
          </p:cNvPr>
          <p:cNvSpPr txBox="1"/>
          <p:nvPr/>
        </p:nvSpPr>
        <p:spPr>
          <a:xfrm>
            <a:off x="5338862" y="3248385"/>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28" name="TextBox 27">
            <a:extLst>
              <a:ext uri="{FF2B5EF4-FFF2-40B4-BE49-F238E27FC236}">
                <a16:creationId xmlns="" xmlns:a16="http://schemas.microsoft.com/office/drawing/2014/main" id="{ACAF9492-3807-5248-84C7-3E9516E4E3AD}"/>
              </a:ext>
            </a:extLst>
          </p:cNvPr>
          <p:cNvSpPr txBox="1"/>
          <p:nvPr/>
        </p:nvSpPr>
        <p:spPr>
          <a:xfrm>
            <a:off x="6649877" y="326047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0568B3F1-CE1D-424D-A8A2-A4731E8E7468}"/>
                  </a:ext>
                </a:extLst>
              </p:cNvPr>
              <p:cNvSpPr txBox="1"/>
              <p:nvPr/>
            </p:nvSpPr>
            <p:spPr>
              <a:xfrm>
                <a:off x="5579304" y="938991"/>
                <a:ext cx="1040507" cy="349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1C3D74"/>
                              </a:solidFill>
                              <a:latin typeface="Cambria Math" charset="0"/>
                              <a:ea typeface="Cambria Math" panose="02040503050406030204" pitchFamily="18" charset="0"/>
                              <a:cs typeface="Times New Roman" panose="02020603050405020304" pitchFamily="18" charset="0"/>
                            </a:rPr>
                          </m:ctrlPr>
                        </m:sSubPr>
                        <m:e>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𝟏</m:t>
                          </m:r>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m:t>
                          </m:r>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𝒊𝒏</m:t>
                          </m:r>
                        </m:sub>
                      </m:sSub>
                    </m:oMath>
                  </m:oMathPara>
                </a14:m>
                <a:endParaRPr lang="en-US" sz="1600" b="1" dirty="0"/>
              </a:p>
            </p:txBody>
          </p:sp>
        </mc:Choice>
        <mc:Fallback xmlns="">
          <p:sp>
            <p:nvSpPr>
              <p:cNvPr id="30" name="TextBox 29">
                <a:extLst>
                  <a:ext uri="{FF2B5EF4-FFF2-40B4-BE49-F238E27FC236}">
                    <a16:creationId xmlns:a16="http://schemas.microsoft.com/office/drawing/2014/main" id="{0568B3F1-CE1D-424D-A8A2-A4731E8E7468}"/>
                  </a:ext>
                </a:extLst>
              </p:cNvPr>
              <p:cNvSpPr txBox="1">
                <a:spLocks noRot="1" noChangeAspect="1" noMove="1" noResize="1" noEditPoints="1" noAdjustHandles="1" noChangeArrowheads="1" noChangeShapeType="1" noTextEdit="1"/>
              </p:cNvSpPr>
              <p:nvPr/>
            </p:nvSpPr>
            <p:spPr>
              <a:xfrm>
                <a:off x="5579304" y="938991"/>
                <a:ext cx="1040507" cy="3493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95DD4FA9-1F26-244A-B1F7-337562B86144}"/>
                  </a:ext>
                </a:extLst>
              </p:cNvPr>
              <p:cNvSpPr txBox="1"/>
              <p:nvPr/>
            </p:nvSpPr>
            <p:spPr>
              <a:xfrm>
                <a:off x="5481766" y="2791755"/>
                <a:ext cx="1040507" cy="349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charset="0"/>
                              <a:ea typeface="Cambria Math" panose="02040503050406030204" pitchFamily="18" charset="0"/>
                              <a:cs typeface="Times New Roman" panose="02020603050405020304" pitchFamily="18" charset="0"/>
                            </a:rPr>
                          </m:ctrlPr>
                        </m:sSubPr>
                        <m:e>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𝒉</m:t>
                          </m:r>
                        </m:e>
                        <m:sub>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𝟐</m:t>
                          </m:r>
                          <m:r>
                            <a:rPr lang="en-GB" sz="1600" b="1" i="1" smtClean="0">
                              <a:latin typeface="Cambria Math" panose="02040503050406030204" pitchFamily="18" charset="0"/>
                              <a:ea typeface="Cambria Math" panose="02040503050406030204" pitchFamily="18" charset="0"/>
                              <a:cs typeface="Times New Roman" panose="02020603050405020304" pitchFamily="18" charset="0"/>
                            </a:rPr>
                            <m:t>,</m:t>
                          </m:r>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𝒊𝒏</m:t>
                          </m:r>
                        </m:sub>
                      </m:sSub>
                    </m:oMath>
                  </m:oMathPara>
                </a14:m>
                <a:endParaRPr lang="en-US" sz="1600" b="1" dirty="0"/>
              </a:p>
            </p:txBody>
          </p:sp>
        </mc:Choice>
        <mc:Fallback xmlns="">
          <p:sp>
            <p:nvSpPr>
              <p:cNvPr id="31" name="TextBox 30">
                <a:extLst>
                  <a:ext uri="{FF2B5EF4-FFF2-40B4-BE49-F238E27FC236}">
                    <a16:creationId xmlns:a16="http://schemas.microsoft.com/office/drawing/2014/main" id="{95DD4FA9-1F26-244A-B1F7-337562B86144}"/>
                  </a:ext>
                </a:extLst>
              </p:cNvPr>
              <p:cNvSpPr txBox="1">
                <a:spLocks noRot="1" noChangeAspect="1" noMove="1" noResize="1" noEditPoints="1" noAdjustHandles="1" noChangeArrowheads="1" noChangeShapeType="1" noTextEdit="1"/>
              </p:cNvSpPr>
              <p:nvPr/>
            </p:nvSpPr>
            <p:spPr>
              <a:xfrm>
                <a:off x="5481766" y="2791755"/>
                <a:ext cx="1040507" cy="3493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E4BCA919-D93D-ED4F-959D-95DC84B570DB}"/>
                  </a:ext>
                </a:extLst>
              </p:cNvPr>
              <p:cNvSpPr txBox="1"/>
              <p:nvPr/>
            </p:nvSpPr>
            <p:spPr>
              <a:xfrm>
                <a:off x="6592759" y="1817201"/>
                <a:ext cx="76110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charset="0"/>
                              <a:ea typeface="Cambria Math" panose="02040503050406030204" pitchFamily="18" charset="0"/>
                              <a:cs typeface="Times New Roman" panose="02020603050405020304" pitchFamily="18" charset="0"/>
                            </a:rPr>
                          </m:ctrlPr>
                        </m:sSubPr>
                        <m:e>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𝒐</m:t>
                          </m:r>
                        </m:e>
                        <m:sub>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𝒊𝒏</m:t>
                          </m:r>
                        </m:sub>
                      </m:sSub>
                    </m:oMath>
                  </m:oMathPara>
                </a14:m>
                <a:endParaRPr lang="en-US" sz="1600" b="1" dirty="0"/>
              </a:p>
            </p:txBody>
          </p:sp>
        </mc:Choice>
        <mc:Fallback xmlns="">
          <p:sp>
            <p:nvSpPr>
              <p:cNvPr id="32" name="TextBox 31">
                <a:extLst>
                  <a:ext uri="{FF2B5EF4-FFF2-40B4-BE49-F238E27FC236}">
                    <a16:creationId xmlns:a16="http://schemas.microsoft.com/office/drawing/2014/main" id="{E4BCA919-D93D-ED4F-959D-95DC84B570DB}"/>
                  </a:ext>
                </a:extLst>
              </p:cNvPr>
              <p:cNvSpPr txBox="1">
                <a:spLocks noRot="1" noChangeAspect="1" noMove="1" noResize="1" noEditPoints="1" noAdjustHandles="1" noChangeArrowheads="1" noChangeShapeType="1" noTextEdit="1"/>
              </p:cNvSpPr>
              <p:nvPr/>
            </p:nvSpPr>
            <p:spPr>
              <a:xfrm>
                <a:off x="6592759" y="1817201"/>
                <a:ext cx="761103" cy="338554"/>
              </a:xfrm>
              <a:prstGeom prst="rect">
                <a:avLst/>
              </a:prstGeom>
              <a:blipFill>
                <a:blip r:embed="rId7"/>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04668EB6-0227-AE43-B3CA-B4F3CAE4DFC9}"/>
                  </a:ext>
                </a:extLst>
              </p:cNvPr>
              <p:cNvSpPr txBox="1"/>
              <p:nvPr/>
            </p:nvSpPr>
            <p:spPr>
              <a:xfrm>
                <a:off x="7621020" y="1800122"/>
                <a:ext cx="73922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charset="0"/>
                              <a:ea typeface="Cambria Math" panose="02040503050406030204" pitchFamily="18" charset="0"/>
                              <a:cs typeface="Times New Roman" panose="02020603050405020304" pitchFamily="18" charset="0"/>
                            </a:rPr>
                          </m:ctrlPr>
                        </m:sSubPr>
                        <m:e>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𝒐</m:t>
                          </m:r>
                        </m:e>
                        <m:sub>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𝒐𝒖𝒕</m:t>
                          </m:r>
                        </m:sub>
                      </m:sSub>
                    </m:oMath>
                  </m:oMathPara>
                </a14:m>
                <a:endParaRPr lang="en-US" sz="1600" b="1" dirty="0"/>
              </a:p>
            </p:txBody>
          </p:sp>
        </mc:Choice>
        <mc:Fallback xmlns="">
          <p:sp>
            <p:nvSpPr>
              <p:cNvPr id="33" name="TextBox 32">
                <a:extLst>
                  <a:ext uri="{FF2B5EF4-FFF2-40B4-BE49-F238E27FC236}">
                    <a16:creationId xmlns:a16="http://schemas.microsoft.com/office/drawing/2014/main" id="{04668EB6-0227-AE43-B3CA-B4F3CAE4DFC9}"/>
                  </a:ext>
                </a:extLst>
              </p:cNvPr>
              <p:cNvSpPr txBox="1">
                <a:spLocks noRot="1" noChangeAspect="1" noMove="1" noResize="1" noEditPoints="1" noAdjustHandles="1" noChangeArrowheads="1" noChangeShapeType="1" noTextEdit="1"/>
              </p:cNvSpPr>
              <p:nvPr/>
            </p:nvSpPr>
            <p:spPr>
              <a:xfrm>
                <a:off x="7621020" y="1800122"/>
                <a:ext cx="739224"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152CED2F-8CEB-454E-8EE9-1E3BF8B65070}"/>
                  </a:ext>
                </a:extLst>
              </p:cNvPr>
              <p:cNvSpPr txBox="1"/>
              <p:nvPr/>
            </p:nvSpPr>
            <p:spPr>
              <a:xfrm>
                <a:off x="6507338" y="933295"/>
                <a:ext cx="1040507" cy="349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rgbClr val="1C3D74"/>
                              </a:solidFill>
                              <a:latin typeface="Cambria Math" charset="0"/>
                              <a:ea typeface="Cambria Math" panose="02040503050406030204" pitchFamily="18" charset="0"/>
                              <a:cs typeface="Times New Roman" panose="02020603050405020304" pitchFamily="18" charset="0"/>
                            </a:rPr>
                          </m:ctrlPr>
                        </m:sSubPr>
                        <m:e>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𝒉</m:t>
                          </m:r>
                        </m:e>
                        <m:sub>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𝟏</m:t>
                          </m:r>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m:t>
                          </m:r>
                          <m:r>
                            <a:rPr lang="en-GB" sz="1600" b="1" i="1" smtClean="0">
                              <a:solidFill>
                                <a:srgbClr val="1C3D74"/>
                              </a:solidFill>
                              <a:latin typeface="Cambria Math" panose="02040503050406030204" pitchFamily="18" charset="0"/>
                              <a:ea typeface="Cambria Math" panose="02040503050406030204" pitchFamily="18" charset="0"/>
                              <a:cs typeface="Times New Roman" panose="02020603050405020304" pitchFamily="18" charset="0"/>
                            </a:rPr>
                            <m:t>𝒐𝒖𝒕</m:t>
                          </m:r>
                        </m:sub>
                      </m:sSub>
                    </m:oMath>
                  </m:oMathPara>
                </a14:m>
                <a:endParaRPr lang="en-US" sz="1600" b="1" dirty="0"/>
              </a:p>
            </p:txBody>
          </p:sp>
        </mc:Choice>
        <mc:Fallback xmlns="">
          <p:sp>
            <p:nvSpPr>
              <p:cNvPr id="34" name="TextBox 33">
                <a:extLst>
                  <a:ext uri="{FF2B5EF4-FFF2-40B4-BE49-F238E27FC236}">
                    <a16:creationId xmlns:a16="http://schemas.microsoft.com/office/drawing/2014/main" id="{152CED2F-8CEB-454E-8EE9-1E3BF8B65070}"/>
                  </a:ext>
                </a:extLst>
              </p:cNvPr>
              <p:cNvSpPr txBox="1">
                <a:spLocks noRot="1" noChangeAspect="1" noMove="1" noResize="1" noEditPoints="1" noAdjustHandles="1" noChangeArrowheads="1" noChangeShapeType="1" noTextEdit="1"/>
              </p:cNvSpPr>
              <p:nvPr/>
            </p:nvSpPr>
            <p:spPr>
              <a:xfrm>
                <a:off x="6507338" y="933295"/>
                <a:ext cx="1040507" cy="3493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AC2BD60E-7A82-E246-B6D6-E192F4F18886}"/>
                  </a:ext>
                </a:extLst>
              </p:cNvPr>
              <p:cNvSpPr txBox="1"/>
              <p:nvPr/>
            </p:nvSpPr>
            <p:spPr>
              <a:xfrm>
                <a:off x="6418922" y="2758398"/>
                <a:ext cx="1040507" cy="349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charset="0"/>
                              <a:ea typeface="Cambria Math" panose="02040503050406030204" pitchFamily="18" charset="0"/>
                              <a:cs typeface="Times New Roman" panose="02020603050405020304" pitchFamily="18" charset="0"/>
                            </a:rPr>
                          </m:ctrlPr>
                        </m:sSubPr>
                        <m:e>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𝒉</m:t>
                          </m:r>
                        </m:e>
                        <m:sub>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𝟐</m:t>
                          </m:r>
                          <m:r>
                            <a:rPr lang="en-GB" sz="1600" b="1" i="1" smtClean="0">
                              <a:latin typeface="Cambria Math" panose="02040503050406030204" pitchFamily="18" charset="0"/>
                              <a:ea typeface="Cambria Math" panose="02040503050406030204" pitchFamily="18" charset="0"/>
                              <a:cs typeface="Times New Roman" panose="02020603050405020304" pitchFamily="18" charset="0"/>
                            </a:rPr>
                            <m:t>,</m:t>
                          </m:r>
                          <m:r>
                            <a:rPr lang="en-GB" sz="1600" b="1" i="1" smtClean="0">
                              <a:latin typeface="Cambria Math" panose="02040503050406030204" pitchFamily="18" charset="0"/>
                              <a:ea typeface="Cambria Math" panose="02040503050406030204" pitchFamily="18" charset="0"/>
                              <a:cs typeface="Times New Roman" panose="02020603050405020304" pitchFamily="18" charset="0"/>
                            </a:rPr>
                            <m:t>𝒐𝒖𝒕</m:t>
                          </m:r>
                        </m:sub>
                      </m:sSub>
                    </m:oMath>
                  </m:oMathPara>
                </a14:m>
                <a:endParaRPr lang="en-US" sz="1600" b="1" dirty="0"/>
              </a:p>
            </p:txBody>
          </p:sp>
        </mc:Choice>
        <mc:Fallback xmlns="">
          <p:sp>
            <p:nvSpPr>
              <p:cNvPr id="35" name="TextBox 34">
                <a:extLst>
                  <a:ext uri="{FF2B5EF4-FFF2-40B4-BE49-F238E27FC236}">
                    <a16:creationId xmlns:a16="http://schemas.microsoft.com/office/drawing/2014/main" id="{AC2BD60E-7A82-E246-B6D6-E192F4F18886}"/>
                  </a:ext>
                </a:extLst>
              </p:cNvPr>
              <p:cNvSpPr txBox="1">
                <a:spLocks noRot="1" noChangeAspect="1" noMove="1" noResize="1" noEditPoints="1" noAdjustHandles="1" noChangeArrowheads="1" noChangeShapeType="1" noTextEdit="1"/>
              </p:cNvSpPr>
              <p:nvPr/>
            </p:nvSpPr>
            <p:spPr>
              <a:xfrm>
                <a:off x="6418922" y="2758398"/>
                <a:ext cx="1040507" cy="349326"/>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95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smtClean="0"/>
              <a:t>Learning Outcomes</a:t>
            </a:r>
            <a:endParaRPr lang="en-US" dirty="0"/>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321594" y="1033326"/>
            <a:ext cx="8162415" cy="2169711"/>
          </a:xfrm>
        </p:spPr>
        <p:txBody>
          <a:bodyPr/>
          <a:lstStyle/>
          <a:p>
            <a:pPr>
              <a:lnSpc>
                <a:spcPct val="100000"/>
              </a:lnSpc>
              <a:spcBef>
                <a:spcPts val="500"/>
              </a:spcBef>
              <a:spcAft>
                <a:spcPts val="316"/>
              </a:spcAft>
            </a:pPr>
            <a:r>
              <a:rPr lang="en-US" altLang="en-US" dirty="0" smtClean="0"/>
              <a:t>Being able to draw a diagram </a:t>
            </a:r>
            <a:r>
              <a:rPr lang="en-US" altLang="en-US" dirty="0"/>
              <a:t>of a basic perceptron and </a:t>
            </a:r>
            <a:r>
              <a:rPr lang="en-US" altLang="en-US" dirty="0" smtClean="0"/>
              <a:t>provide relevant equations</a:t>
            </a:r>
            <a:endParaRPr lang="en-US" altLang="en-US" dirty="0"/>
          </a:p>
          <a:p>
            <a:pPr>
              <a:lnSpc>
                <a:spcPct val="100000"/>
              </a:lnSpc>
              <a:spcBef>
                <a:spcPts val="500"/>
              </a:spcBef>
              <a:spcAft>
                <a:spcPts val="316"/>
              </a:spcAft>
            </a:pPr>
            <a:r>
              <a:rPr lang="en-US" altLang="en-US" dirty="0"/>
              <a:t>Perform perceptron training manually on </a:t>
            </a:r>
            <a:r>
              <a:rPr lang="en-US" altLang="en-US" dirty="0" smtClean="0"/>
              <a:t>paper given </a:t>
            </a:r>
            <a:r>
              <a:rPr lang="en-US" altLang="en-US" dirty="0"/>
              <a:t>the training data </a:t>
            </a:r>
            <a:endParaRPr lang="en-US" altLang="en-US" dirty="0" smtClean="0"/>
          </a:p>
          <a:p>
            <a:pPr>
              <a:lnSpc>
                <a:spcPct val="100000"/>
              </a:lnSpc>
              <a:spcBef>
                <a:spcPts val="500"/>
              </a:spcBef>
              <a:spcAft>
                <a:spcPts val="316"/>
              </a:spcAft>
            </a:pPr>
            <a:r>
              <a:rPr lang="en-US" altLang="en-US" dirty="0" smtClean="0"/>
              <a:t>Being </a:t>
            </a:r>
            <a:r>
              <a:rPr lang="en-US" altLang="en-US" dirty="0"/>
              <a:t>able to </a:t>
            </a:r>
            <a:r>
              <a:rPr lang="en-US" altLang="en-US" dirty="0" smtClean="0"/>
              <a:t> explain the advantage </a:t>
            </a:r>
            <a:r>
              <a:rPr lang="en-US" altLang="en-US" dirty="0"/>
              <a:t>of having one or more hidden layers in an artificial neural </a:t>
            </a:r>
            <a:r>
              <a:rPr lang="en-US" altLang="en-US" dirty="0" smtClean="0"/>
              <a:t>network</a:t>
            </a:r>
            <a:endParaRPr lang="en-US" altLang="en-US" dirty="0"/>
          </a:p>
          <a:p>
            <a:pPr>
              <a:lnSpc>
                <a:spcPct val="100000"/>
              </a:lnSpc>
              <a:spcBef>
                <a:spcPts val="500"/>
              </a:spcBef>
              <a:spcAft>
                <a:spcPts val="316"/>
              </a:spcAft>
            </a:pPr>
            <a:r>
              <a:rPr lang="en-US" altLang="en-US" dirty="0" smtClean="0"/>
              <a:t>Being able to provide formulas for cross-entropy loss, </a:t>
            </a:r>
            <a:r>
              <a:rPr lang="en-US" altLang="en-US" dirty="0" err="1" smtClean="0"/>
              <a:t>ReLU</a:t>
            </a:r>
            <a:r>
              <a:rPr lang="en-US" altLang="en-US" dirty="0" smtClean="0"/>
              <a:t>, Sigmoid activation and its derivative and explain them</a:t>
            </a:r>
            <a:endParaRPr lang="en-US" altLang="en-US" dirty="0"/>
          </a:p>
          <a:p>
            <a:pPr>
              <a:lnSpc>
                <a:spcPct val="100000"/>
              </a:lnSpc>
              <a:spcBef>
                <a:spcPts val="500"/>
              </a:spcBef>
              <a:spcAft>
                <a:spcPts val="316"/>
              </a:spcAft>
            </a:pPr>
            <a:r>
              <a:rPr lang="en-US" altLang="en-US" dirty="0"/>
              <a:t>Being able to </a:t>
            </a:r>
            <a:r>
              <a:rPr lang="en-US" altLang="en-US" dirty="0" smtClean="0"/>
              <a:t>explain the steps of the backpropagation </a:t>
            </a:r>
            <a:r>
              <a:rPr lang="en-US" altLang="en-US" dirty="0"/>
              <a:t>algorithm </a:t>
            </a:r>
            <a:r>
              <a:rPr lang="en-US" altLang="en-US" dirty="0" smtClean="0"/>
              <a:t>in words</a:t>
            </a:r>
            <a:endParaRPr lang="en-US" altLang="en-US" dirty="0"/>
          </a:p>
          <a:p>
            <a:pPr>
              <a:lnSpc>
                <a:spcPct val="100000"/>
              </a:lnSpc>
              <a:spcBef>
                <a:spcPts val="500"/>
              </a:spcBef>
              <a:spcAft>
                <a:spcPts val="316"/>
              </a:spcAft>
            </a:pPr>
            <a:r>
              <a:rPr lang="en-US" altLang="en-US" dirty="0" smtClean="0"/>
              <a:t>Perform </a:t>
            </a:r>
            <a:r>
              <a:rPr lang="en-US" altLang="en-US" dirty="0"/>
              <a:t>gradient </a:t>
            </a:r>
            <a:r>
              <a:rPr lang="en-US" altLang="en-US" dirty="0" smtClean="0"/>
              <a:t>computation using backpropagation </a:t>
            </a:r>
            <a:r>
              <a:rPr lang="en-US" altLang="en-US" dirty="0"/>
              <a:t>and weight updates on paper given </a:t>
            </a:r>
            <a:r>
              <a:rPr lang="en-US" altLang="en-US" dirty="0" smtClean="0"/>
              <a:t>formulas</a:t>
            </a:r>
          </a:p>
          <a:p>
            <a:pPr>
              <a:lnSpc>
                <a:spcPct val="100000"/>
              </a:lnSpc>
              <a:spcBef>
                <a:spcPts val="500"/>
              </a:spcBef>
              <a:spcAft>
                <a:spcPts val="316"/>
              </a:spcAft>
            </a:pPr>
            <a:r>
              <a:rPr lang="en-US" altLang="en-US" dirty="0" smtClean="0"/>
              <a:t>Being able to compute dimensionalities of layers in a CNN network</a:t>
            </a:r>
            <a:endParaRPr lang="en-US" altLang="en-US" dirty="0"/>
          </a:p>
          <a:p>
            <a:pPr>
              <a:lnSpc>
                <a:spcPct val="100000"/>
              </a:lnSpc>
              <a:spcBef>
                <a:spcPts val="500"/>
              </a:spcBef>
              <a:spcAft>
                <a:spcPts val="316"/>
              </a:spcAft>
            </a:pPr>
            <a:endParaRPr lang="en-US" altLang="en-US" dirty="0"/>
          </a:p>
        </p:txBody>
      </p:sp>
    </p:spTree>
    <p:extLst>
      <p:ext uri="{BB962C8B-B14F-4D97-AF65-F5344CB8AC3E}">
        <p14:creationId xmlns:p14="http://schemas.microsoft.com/office/powerpoint/2010/main" val="160366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796821"/>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796821"/>
              </a:xfrm>
              <a:prstGeom prst="rect">
                <a:avLst/>
              </a:prstGeom>
              <a:blipFill>
                <a:blip r:embed="rId3"/>
                <a:stretch>
                  <a:fillRect l="-370" t="-3175"/>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 xmlns:a16="http://schemas.microsoft.com/office/drawing/2014/main" id="{220576E5-B598-4A44-81FF-5D1BB0DCC510}"/>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504775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796821"/>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796821"/>
              </a:xfrm>
              <a:prstGeom prst="rect">
                <a:avLst/>
              </a:prstGeom>
              <a:blipFill>
                <a:blip r:embed="rId3"/>
                <a:stretch>
                  <a:fillRect l="-370" t="-3175"/>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 xmlns:a16="http://schemas.microsoft.com/office/drawing/2014/main" id="{220576E5-B598-4A44-81FF-5D1BB0DCC510}"/>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5710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796821"/>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r>
                      <a:rPr lang="en-GB" sz="1600" b="0" i="1" dirty="0"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796821"/>
              </a:xfrm>
              <a:prstGeom prst="rect">
                <a:avLst/>
              </a:prstGeom>
              <a:blipFill>
                <a:blip r:embed="rId3"/>
                <a:stretch>
                  <a:fillRect l="-370" t="-3175" b="-1587"/>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23BA72A8-332C-CB45-BF9A-644A5B060D7D}"/>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504162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796821"/>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796821"/>
              </a:xfrm>
              <a:prstGeom prst="rect">
                <a:avLst/>
              </a:prstGeom>
              <a:blipFill>
                <a:blip r:embed="rId3"/>
                <a:stretch>
                  <a:fillRect l="-370" t="-3175" b="-1587"/>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Down Arrow 89">
            <a:extLst>
              <a:ext uri="{FF2B5EF4-FFF2-40B4-BE49-F238E27FC236}">
                <a16:creationId xmlns="" xmlns:a16="http://schemas.microsoft.com/office/drawing/2014/main" id="{F10F1D3D-9BD8-2B47-96A6-31D836ABA246}"/>
              </a:ext>
            </a:extLst>
          </p:cNvPr>
          <p:cNvSpPr/>
          <p:nvPr/>
        </p:nvSpPr>
        <p:spPr>
          <a:xfrm rot="1055172" flipH="1">
            <a:off x="4840592" y="1023593"/>
            <a:ext cx="686250" cy="435396"/>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E9EA532D-C0FB-294B-98B2-FFF59ABB591E}"/>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683658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221964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dirty="0"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 </m:t>
                        </m:r>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sSub>
                      <m:sSubPr>
                        <m:ctrlPr>
                          <a:rPr lang="en-GB" sz="1600" b="0" i="1" dirty="0" smtClean="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𝑡</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0.68329</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600" i="1" dirty="0">
                            <a:latin typeface="Cambria Math" charset="0"/>
                            <a:ea typeface="Cambria Math" panose="02040503050406030204" pitchFamily="18" charset="0"/>
                          </a:rPr>
                        </m:ctrlPr>
                      </m:sSubPr>
                      <m:e>
                        <m:r>
                          <a:rPr lang="en-GB" sz="1600" i="1" dirty="0">
                            <a:latin typeface="Cambria Math" panose="02040503050406030204" pitchFamily="18" charset="0"/>
                            <a:ea typeface="Cambria Math" panose="02040503050406030204" pitchFamily="18" charset="0"/>
                          </a:rPr>
                          <m:t>𝑜</m:t>
                        </m:r>
                      </m:e>
                      <m:sub>
                        <m:r>
                          <a:rPr lang="en-GB" sz="1600" i="1" dirty="0">
                            <a:latin typeface="Cambria Math" panose="02040503050406030204" pitchFamily="18" charset="0"/>
                            <a:ea typeface="Cambria Math" panose="02040503050406030204" pitchFamily="18" charset="0"/>
                          </a:rPr>
                          <m:t>𝑜𝑢𝑡</m:t>
                        </m:r>
                      </m:sub>
                    </m:sSub>
                    <m:sSub>
                      <m:sSubPr>
                        <m:ctrlPr>
                          <a:rPr lang="en-GB" sz="1600" i="1" dirty="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(1− </m:t>
                        </m:r>
                        <m:r>
                          <a:rPr lang="en-GB" sz="1600" i="1" dirty="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m:t>
                        </m:r>
                        <m:r>
                          <a:rPr lang="en-GB" sz="1600" i="1" dirty="0">
                            <a:latin typeface="Cambria Math" panose="02040503050406030204" pitchFamily="18" charset="0"/>
                            <a:ea typeface="Cambria Math" panose="02040503050406030204" pitchFamily="18" charset="0"/>
                          </a:rPr>
                          <m:t>𝑡</m:t>
                        </m:r>
                      </m:sub>
                    </m:sSub>
                    <m:r>
                      <a:rPr lang="en-GB" sz="1600" b="0" i="1" dirty="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0.21640</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1, </m:t>
                        </m:r>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oMath>
                </a14:m>
                <a:r>
                  <a:rPr lang="en-US" sz="1600" dirty="0">
                    <a:latin typeface="Cambria Math" panose="02040503050406030204" pitchFamily="18" charset="0"/>
                    <a:ea typeface="Cambria Math" panose="02040503050406030204" pitchFamily="18" charset="0"/>
                  </a:rPr>
                  <a:t> = 0.26894</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2219647"/>
              </a:xfrm>
              <a:prstGeom prst="rect">
                <a:avLst/>
              </a:prstGeom>
              <a:blipFill>
                <a:blip r:embed="rId3"/>
                <a:stretch>
                  <a:fillRect l="-370" t="-1136"/>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Down Arrow 89">
            <a:extLst>
              <a:ext uri="{FF2B5EF4-FFF2-40B4-BE49-F238E27FC236}">
                <a16:creationId xmlns="" xmlns:a16="http://schemas.microsoft.com/office/drawing/2014/main" id="{F10F1D3D-9BD8-2B47-96A6-31D836ABA246}"/>
              </a:ext>
            </a:extLst>
          </p:cNvPr>
          <p:cNvSpPr/>
          <p:nvPr/>
        </p:nvSpPr>
        <p:spPr>
          <a:xfrm rot="1055172" flipH="1">
            <a:off x="4840592" y="1023593"/>
            <a:ext cx="686250" cy="435396"/>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07A32C24-2581-2F48-9EEE-87E7F6024AD1}"/>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2975540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221964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0.68329 * 0.21640 * </a:t>
                </a:r>
                <a:r>
                  <a:rPr lang="en-US" sz="1600" dirty="0">
                    <a:latin typeface="Cambria Math" panose="02040503050406030204" pitchFamily="18" charset="0"/>
                    <a:ea typeface="Cambria Math" panose="02040503050406030204" pitchFamily="18" charset="0"/>
                  </a:rPr>
                  <a:t>0.26894</a:t>
                </a:r>
                <a:r>
                  <a:rPr lang="en-GB" sz="16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0.03977</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dirty="0"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 </m:t>
                        </m:r>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sSub>
                      <m:sSubPr>
                        <m:ctrlPr>
                          <a:rPr lang="en-GB" sz="1600" b="0" i="1" dirty="0" smtClean="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𝑡</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0.68329</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600" i="1" dirty="0">
                            <a:latin typeface="Cambria Math" charset="0"/>
                            <a:ea typeface="Cambria Math" panose="02040503050406030204" pitchFamily="18" charset="0"/>
                          </a:rPr>
                        </m:ctrlPr>
                      </m:sSubPr>
                      <m:e>
                        <m:r>
                          <a:rPr lang="en-GB" sz="1600" i="1" dirty="0">
                            <a:latin typeface="Cambria Math" panose="02040503050406030204" pitchFamily="18" charset="0"/>
                            <a:ea typeface="Cambria Math" panose="02040503050406030204" pitchFamily="18" charset="0"/>
                          </a:rPr>
                          <m:t>𝑜</m:t>
                        </m:r>
                      </m:e>
                      <m:sub>
                        <m:r>
                          <a:rPr lang="en-GB" sz="1600" i="1" dirty="0">
                            <a:latin typeface="Cambria Math" panose="02040503050406030204" pitchFamily="18" charset="0"/>
                            <a:ea typeface="Cambria Math" panose="02040503050406030204" pitchFamily="18" charset="0"/>
                          </a:rPr>
                          <m:t>𝑜𝑢𝑡</m:t>
                        </m:r>
                      </m:sub>
                    </m:sSub>
                    <m:sSub>
                      <m:sSubPr>
                        <m:ctrlPr>
                          <a:rPr lang="en-GB" sz="1600" i="1" dirty="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(1− </m:t>
                        </m:r>
                        <m:r>
                          <a:rPr lang="en-GB" sz="1600" i="1" dirty="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m:t>
                        </m:r>
                        <m:r>
                          <a:rPr lang="en-GB" sz="1600" i="1" dirty="0">
                            <a:latin typeface="Cambria Math" panose="02040503050406030204" pitchFamily="18" charset="0"/>
                            <a:ea typeface="Cambria Math" panose="02040503050406030204" pitchFamily="18" charset="0"/>
                          </a:rPr>
                          <m:t>𝑡</m:t>
                        </m:r>
                      </m:sub>
                    </m:sSub>
                    <m:r>
                      <a:rPr lang="en-GB" sz="1600" b="0" i="1" dirty="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0.21640</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1, </m:t>
                        </m:r>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oMath>
                </a14:m>
                <a:r>
                  <a:rPr lang="en-US" sz="1600" dirty="0">
                    <a:latin typeface="Cambria Math" panose="02040503050406030204" pitchFamily="18" charset="0"/>
                    <a:ea typeface="Cambria Math" panose="02040503050406030204" pitchFamily="18" charset="0"/>
                  </a:rPr>
                  <a:t> = 0.26894</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2219647"/>
              </a:xfrm>
              <a:prstGeom prst="rect">
                <a:avLst/>
              </a:prstGeom>
              <a:blipFill>
                <a:blip r:embed="rId3"/>
                <a:stretch>
                  <a:fillRect l="-370" t="-1136"/>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Down Arrow 89">
            <a:extLst>
              <a:ext uri="{FF2B5EF4-FFF2-40B4-BE49-F238E27FC236}">
                <a16:creationId xmlns="" xmlns:a16="http://schemas.microsoft.com/office/drawing/2014/main" id="{F10F1D3D-9BD8-2B47-96A6-31D836ABA246}"/>
              </a:ext>
            </a:extLst>
          </p:cNvPr>
          <p:cNvSpPr/>
          <p:nvPr/>
        </p:nvSpPr>
        <p:spPr>
          <a:xfrm rot="1055172" flipH="1">
            <a:off x="4840592" y="1023593"/>
            <a:ext cx="686250" cy="435396"/>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DFB914B6-0AD8-F945-AD5F-449E808F919E}"/>
              </a:ext>
            </a:extLst>
          </p:cNvPr>
          <p:cNvSpPr txBox="1"/>
          <p:nvPr/>
        </p:nvSpPr>
        <p:spPr>
          <a:xfrm>
            <a:off x="316816" y="1159538"/>
            <a:ext cx="2481450" cy="931116"/>
          </a:xfrm>
          <a:prstGeom prst="rect">
            <a:avLst/>
          </a:prstGeom>
          <a:solidFill>
            <a:schemeClr val="tx2">
              <a:lumMod val="20000"/>
              <a:lumOff val="80000"/>
            </a:schemeClr>
          </a:solidFill>
        </p:spPr>
        <p:txBody>
          <a:bodyPr wrap="square" rtlCol="0">
            <a:spAutoFit/>
          </a:bodyPr>
          <a:lstStyle/>
          <a:p>
            <a:r>
              <a:rPr lang="en-US" dirty="0"/>
              <a:t>Recall:</a:t>
            </a:r>
          </a:p>
          <a:p>
            <a:endParaRPr lang="en-US" dirty="0"/>
          </a:p>
          <a:p>
            <a:endParaRPr lang="en-US" dirty="0"/>
          </a:p>
          <a:p>
            <a:r>
              <a:rPr lang="en-US" dirty="0"/>
              <a:t>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72118686-BC67-4249-B671-DE4413623BDB}"/>
                  </a:ext>
                </a:extLst>
              </p:cNvPr>
              <p:cNvSpPr txBox="1"/>
              <p:nvPr/>
            </p:nvSpPr>
            <p:spPr>
              <a:xfrm>
                <a:off x="794964" y="1173247"/>
                <a:ext cx="1781770" cy="856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f>
                        <m:fPr>
                          <m:ctrlPr>
                            <a:rPr lang="en-GB" b="0" i="1" smtClean="0">
                              <a:latin typeface="Cambria Math"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b="0" i="1" smtClean="0">
                                  <a:latin typeface="Cambria Math"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𝑥</m:t>
                              </m:r>
                            </m:sup>
                          </m:sSup>
                          <m:r>
                            <a:rPr lang="en-GB" b="0" i="1" smtClean="0">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p>
                        <m:sSupPr>
                          <m:ctrlPr>
                            <a:rPr lang="en-GB" b="0" i="1" smtClean="0">
                              <a:latin typeface="Cambria Math" charset="0"/>
                            </a:rPr>
                          </m:ctrlPr>
                        </m:sSupPr>
                        <m:e>
                          <m:r>
                            <a:rPr lang="en-GB" i="1">
                              <a:latin typeface="Cambria Math" panose="02040503050406030204" pitchFamily="18" charset="0"/>
                            </a:rPr>
                            <m:t>𝑓</m:t>
                          </m:r>
                        </m:e>
                        <m:sup>
                          <m:r>
                            <a:rPr lang="en-GB" b="0" i="1" smtClean="0">
                              <a:latin typeface="Cambria Math" panose="02040503050406030204" pitchFamily="18" charset="0"/>
                            </a:rPr>
                            <m:t>′</m:t>
                          </m:r>
                          <m:d>
                            <m:dPr>
                              <m:ctrlPr>
                                <a:rPr lang="en-GB" i="1">
                                  <a:latin typeface="Cambria Math" charset="0"/>
                                </a:rPr>
                              </m:ctrlPr>
                            </m:dPr>
                            <m:e>
                              <m:r>
                                <a:rPr lang="en-GB" i="1">
                                  <a:latin typeface="Cambria Math" panose="02040503050406030204" pitchFamily="18" charset="0"/>
                                </a:rPr>
                                <m:t>𝑥</m:t>
                              </m:r>
                            </m:e>
                          </m:d>
                        </m:sup>
                      </m:sSup>
                      <m:r>
                        <a:rPr lang="en-GB" i="1">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)(1 −</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72118686-BC67-4249-B671-DE4413623BDB}"/>
                  </a:ext>
                </a:extLst>
              </p:cNvPr>
              <p:cNvSpPr txBox="1">
                <a:spLocks noRot="1" noChangeAspect="1" noMove="1" noResize="1" noEditPoints="1" noAdjustHandles="1" noChangeArrowheads="1" noChangeShapeType="1" noTextEdit="1"/>
              </p:cNvSpPr>
              <p:nvPr/>
            </p:nvSpPr>
            <p:spPr>
              <a:xfrm>
                <a:off x="794964" y="1173247"/>
                <a:ext cx="1781770" cy="856838"/>
              </a:xfrm>
              <a:prstGeom prst="rect">
                <a:avLst/>
              </a:prstGeom>
              <a:blipFill>
                <a:blip r:embed="rId4"/>
                <a:stretch>
                  <a:fillRect l="-2113" t="-1471" r="-2113" b="-10294"/>
                </a:stretch>
              </a:blipFill>
            </p:spPr>
            <p:txBody>
              <a:bodyPr/>
              <a:lstStyle/>
              <a:p>
                <a:r>
                  <a:rPr lang="en-US">
                    <a:noFill/>
                  </a:rPr>
                  <a:t> </a:t>
                </a:r>
              </a:p>
            </p:txBody>
          </p:sp>
        </mc:Fallback>
      </mc:AlternateContent>
      <p:cxnSp>
        <p:nvCxnSpPr>
          <p:cNvPr id="31" name="Straight Arrow Connector 30">
            <a:extLst>
              <a:ext uri="{FF2B5EF4-FFF2-40B4-BE49-F238E27FC236}">
                <a16:creationId xmlns="" xmlns:a16="http://schemas.microsoft.com/office/drawing/2014/main" id="{15DFDE2B-DBAD-EC40-B0E3-FAE3A6C3ADAA}"/>
              </a:ext>
            </a:extLst>
          </p:cNvPr>
          <p:cNvCxnSpPr>
            <a:cxnSpLocks/>
          </p:cNvCxnSpPr>
          <p:nvPr/>
        </p:nvCxnSpPr>
        <p:spPr>
          <a:xfrm flipV="1">
            <a:off x="1514475" y="2126313"/>
            <a:ext cx="0" cy="1225303"/>
          </a:xfrm>
          <a:prstGeom prst="straightConnector1">
            <a:avLst/>
          </a:prstGeom>
          <a:ln w="19050">
            <a:solidFill>
              <a:srgbClr val="EC008C"/>
            </a:solidFill>
            <a:tailEnd type="triangle"/>
          </a:ln>
        </p:spPr>
        <p:style>
          <a:lnRef idx="1">
            <a:schemeClr val="accent1"/>
          </a:lnRef>
          <a:fillRef idx="0">
            <a:schemeClr val="accent1"/>
          </a:fillRef>
          <a:effectRef idx="0">
            <a:schemeClr val="accent1"/>
          </a:effectRef>
          <a:fontRef idx="minor">
            <a:schemeClr val="tx1"/>
          </a:fontRef>
        </p:style>
      </p:cxnSp>
      <p:sp>
        <p:nvSpPr>
          <p:cNvPr id="34" name="Left Brace 33">
            <a:extLst>
              <a:ext uri="{FF2B5EF4-FFF2-40B4-BE49-F238E27FC236}">
                <a16:creationId xmlns="" xmlns:a16="http://schemas.microsoft.com/office/drawing/2014/main" id="{F1E1EC8E-333C-AA4C-8BD8-117929790A29}"/>
              </a:ext>
            </a:extLst>
          </p:cNvPr>
          <p:cNvSpPr/>
          <p:nvPr/>
        </p:nvSpPr>
        <p:spPr>
          <a:xfrm rot="5400000">
            <a:off x="1362741" y="2894582"/>
            <a:ext cx="304436" cy="1218505"/>
          </a:xfrm>
          <a:prstGeom prst="leftBrace">
            <a:avLst/>
          </a:prstGeom>
          <a:ln w="19050">
            <a:solidFill>
              <a:srgbClr val="EC008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 xmlns:a16="http://schemas.microsoft.com/office/drawing/2014/main" id="{B546E4A7-1E9F-4944-AE52-B915037E5BA4}"/>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2761137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221964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0.68329 * 0.21640 * </a:t>
                </a:r>
                <a:r>
                  <a:rPr lang="en-US" sz="1600" dirty="0">
                    <a:latin typeface="Cambria Math" panose="02040503050406030204" pitchFamily="18" charset="0"/>
                    <a:ea typeface="Cambria Math" panose="02040503050406030204" pitchFamily="18" charset="0"/>
                  </a:rPr>
                  <a:t>0.26894</a:t>
                </a:r>
                <a:r>
                  <a:rPr lang="en-GB" sz="16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0.03977</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dirty="0"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 </m:t>
                        </m:r>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sSub>
                      <m:sSubPr>
                        <m:ctrlPr>
                          <a:rPr lang="en-GB" sz="1600" b="0" i="1" dirty="0" smtClean="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𝑡</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0.68329</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600" i="1" dirty="0">
                            <a:latin typeface="Cambria Math" charset="0"/>
                            <a:ea typeface="Cambria Math" panose="02040503050406030204" pitchFamily="18" charset="0"/>
                          </a:rPr>
                        </m:ctrlPr>
                      </m:sSubPr>
                      <m:e>
                        <m:r>
                          <a:rPr lang="en-GB" sz="1600" i="1" dirty="0">
                            <a:latin typeface="Cambria Math" panose="02040503050406030204" pitchFamily="18" charset="0"/>
                            <a:ea typeface="Cambria Math" panose="02040503050406030204" pitchFamily="18" charset="0"/>
                          </a:rPr>
                          <m:t>𝑜</m:t>
                        </m:r>
                      </m:e>
                      <m:sub>
                        <m:r>
                          <a:rPr lang="en-GB" sz="1600" i="1" dirty="0">
                            <a:latin typeface="Cambria Math" panose="02040503050406030204" pitchFamily="18" charset="0"/>
                            <a:ea typeface="Cambria Math" panose="02040503050406030204" pitchFamily="18" charset="0"/>
                          </a:rPr>
                          <m:t>𝑜𝑢𝑡</m:t>
                        </m:r>
                      </m:sub>
                    </m:sSub>
                    <m:sSub>
                      <m:sSubPr>
                        <m:ctrlPr>
                          <a:rPr lang="en-GB" sz="1600" i="1" dirty="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(1− </m:t>
                        </m:r>
                        <m:r>
                          <a:rPr lang="en-GB" sz="1600" i="1" dirty="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m:t>
                        </m:r>
                        <m:r>
                          <a:rPr lang="en-GB" sz="1600" i="1" dirty="0">
                            <a:latin typeface="Cambria Math" panose="02040503050406030204" pitchFamily="18" charset="0"/>
                            <a:ea typeface="Cambria Math" panose="02040503050406030204" pitchFamily="18" charset="0"/>
                          </a:rPr>
                          <m:t>𝑡</m:t>
                        </m:r>
                      </m:sub>
                    </m:sSub>
                    <m:r>
                      <a:rPr lang="en-GB" sz="1600" b="0" i="1" dirty="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0.21640</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1, </m:t>
                        </m:r>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oMath>
                </a14:m>
                <a:r>
                  <a:rPr lang="en-US" sz="1600" dirty="0">
                    <a:latin typeface="Cambria Math" panose="02040503050406030204" pitchFamily="18" charset="0"/>
                    <a:ea typeface="Cambria Math" panose="02040503050406030204" pitchFamily="18" charset="0"/>
                  </a:rPr>
                  <a:t> = 0.26894</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2219647"/>
              </a:xfrm>
              <a:prstGeom prst="rect">
                <a:avLst/>
              </a:prstGeom>
              <a:blipFill>
                <a:blip r:embed="rId3"/>
                <a:stretch>
                  <a:fillRect l="-370" t="-1136"/>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a=</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788309" y="210395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Down Arrow 89">
            <a:extLst>
              <a:ext uri="{FF2B5EF4-FFF2-40B4-BE49-F238E27FC236}">
                <a16:creationId xmlns="" xmlns:a16="http://schemas.microsoft.com/office/drawing/2014/main" id="{F10F1D3D-9BD8-2B47-96A6-31D836ABA246}"/>
              </a:ext>
            </a:extLst>
          </p:cNvPr>
          <p:cNvSpPr/>
          <p:nvPr/>
        </p:nvSpPr>
        <p:spPr>
          <a:xfrm rot="1055172" flipH="1">
            <a:off x="4840592" y="1023593"/>
            <a:ext cx="686250" cy="435396"/>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 xmlns:a16="http://schemas.microsoft.com/office/drawing/2014/main" id="{BB526C69-ADE1-B74B-B66C-0B91D0A0283C}"/>
              </a:ext>
            </a:extLst>
          </p:cNvPr>
          <p:cNvSpPr txBox="1"/>
          <p:nvPr/>
        </p:nvSpPr>
        <p:spPr>
          <a:xfrm>
            <a:off x="3658972" y="3308829"/>
            <a:ext cx="1640012" cy="507831"/>
          </a:xfrm>
          <a:prstGeom prst="rect">
            <a:avLst/>
          </a:prstGeom>
          <a:noFill/>
        </p:spPr>
        <p:txBody>
          <a:bodyPr wrap="square" rtlCol="0">
            <a:spAutoFit/>
          </a:bodyPr>
          <a:lstStyle/>
          <a:p>
            <a:r>
              <a:rPr lang="en-US" b="1" dirty="0">
                <a:solidFill>
                  <a:srgbClr val="EC008C"/>
                </a:solidFill>
              </a:rPr>
              <a:t>Delta value 𝛿 : error signal</a:t>
            </a:r>
          </a:p>
        </p:txBody>
      </p:sp>
      <p:sp>
        <p:nvSpPr>
          <p:cNvPr id="91" name="TextBox 90">
            <a:extLst>
              <a:ext uri="{FF2B5EF4-FFF2-40B4-BE49-F238E27FC236}">
                <a16:creationId xmlns="" xmlns:a16="http://schemas.microsoft.com/office/drawing/2014/main" id="{D0F10BE0-B192-D544-94A3-D34F0EC8C548}"/>
              </a:ext>
            </a:extLst>
          </p:cNvPr>
          <p:cNvSpPr txBox="1"/>
          <p:nvPr/>
        </p:nvSpPr>
        <p:spPr>
          <a:xfrm>
            <a:off x="3617993" y="3907139"/>
            <a:ext cx="1322914" cy="507831"/>
          </a:xfrm>
          <a:prstGeom prst="rect">
            <a:avLst/>
          </a:prstGeom>
          <a:noFill/>
        </p:spPr>
        <p:txBody>
          <a:bodyPr wrap="square" rtlCol="0">
            <a:spAutoFit/>
          </a:bodyPr>
          <a:lstStyle/>
          <a:p>
            <a:r>
              <a:rPr lang="en-US" b="1" dirty="0">
                <a:solidFill>
                  <a:srgbClr val="EC008C"/>
                </a:solidFill>
              </a:rPr>
              <a:t>Local input signal</a:t>
            </a:r>
          </a:p>
        </p:txBody>
      </p:sp>
      <p:sp>
        <p:nvSpPr>
          <p:cNvPr id="6" name="Right Brace 5">
            <a:extLst>
              <a:ext uri="{FF2B5EF4-FFF2-40B4-BE49-F238E27FC236}">
                <a16:creationId xmlns="" xmlns:a16="http://schemas.microsoft.com/office/drawing/2014/main" id="{2B3F14C9-B2E0-AC47-8A99-17F424F8BD2A}"/>
              </a:ext>
            </a:extLst>
          </p:cNvPr>
          <p:cNvSpPr/>
          <p:nvPr/>
        </p:nvSpPr>
        <p:spPr>
          <a:xfrm>
            <a:off x="3205509" y="3066168"/>
            <a:ext cx="327678" cy="7173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ight Brace 91">
            <a:extLst>
              <a:ext uri="{FF2B5EF4-FFF2-40B4-BE49-F238E27FC236}">
                <a16:creationId xmlns="" xmlns:a16="http://schemas.microsoft.com/office/drawing/2014/main" id="{329D29DF-E41B-5C42-82C1-B815E35C0734}"/>
              </a:ext>
            </a:extLst>
          </p:cNvPr>
          <p:cNvSpPr/>
          <p:nvPr/>
        </p:nvSpPr>
        <p:spPr>
          <a:xfrm>
            <a:off x="3247276" y="3881955"/>
            <a:ext cx="222482" cy="6716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 xmlns:a16="http://schemas.microsoft.com/office/drawing/2014/main" id="{EA597F6B-5C99-6C41-AFB7-48F80FEFE874}"/>
              </a:ext>
            </a:extLst>
          </p:cNvPr>
          <p:cNvSpPr/>
          <p:nvPr/>
        </p:nvSpPr>
        <p:spPr>
          <a:xfrm>
            <a:off x="794964" y="4097295"/>
            <a:ext cx="527697" cy="431609"/>
          </a:xfrm>
          <a:custGeom>
            <a:avLst/>
            <a:gdLst>
              <a:gd name="connsiteX0" fmla="*/ 0 w 527697"/>
              <a:gd name="connsiteY0" fmla="*/ 215805 h 431609"/>
              <a:gd name="connsiteX1" fmla="*/ 263849 w 527697"/>
              <a:gd name="connsiteY1" fmla="*/ 0 h 431609"/>
              <a:gd name="connsiteX2" fmla="*/ 527698 w 527697"/>
              <a:gd name="connsiteY2" fmla="*/ 215805 h 431609"/>
              <a:gd name="connsiteX3" fmla="*/ 263849 w 527697"/>
              <a:gd name="connsiteY3" fmla="*/ 431610 h 431609"/>
              <a:gd name="connsiteX4" fmla="*/ 0 w 527697"/>
              <a:gd name="connsiteY4" fmla="*/ 215805 h 431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97" h="431609" extrusionOk="0">
                <a:moveTo>
                  <a:pt x="0" y="215805"/>
                </a:moveTo>
                <a:cubicBezTo>
                  <a:pt x="-4697" y="104650"/>
                  <a:pt x="121009" y="-1948"/>
                  <a:pt x="263849" y="0"/>
                </a:cubicBezTo>
                <a:cubicBezTo>
                  <a:pt x="415898" y="-4499"/>
                  <a:pt x="521366" y="109916"/>
                  <a:pt x="527698" y="215805"/>
                </a:cubicBezTo>
                <a:cubicBezTo>
                  <a:pt x="530535" y="342178"/>
                  <a:pt x="405301" y="421931"/>
                  <a:pt x="263849" y="431610"/>
                </a:cubicBezTo>
                <a:cubicBezTo>
                  <a:pt x="123765" y="425647"/>
                  <a:pt x="-13847" y="327085"/>
                  <a:pt x="0" y="215805"/>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TextBox 37">
            <a:extLst>
              <a:ext uri="{FF2B5EF4-FFF2-40B4-BE49-F238E27FC236}">
                <a16:creationId xmlns="" xmlns:a16="http://schemas.microsoft.com/office/drawing/2014/main" id="{578D925A-038B-224F-97B4-138BAA6CF14E}"/>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50004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animBg="1"/>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3872" y="2326342"/>
                <a:ext cx="6855916" cy="1043042"/>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5</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0.68329 * 0.21640 * </a:t>
                </a:r>
                <a:r>
                  <a:rPr lang="en-US" sz="1600" dirty="0">
                    <a:latin typeface="Cambria Math" panose="02040503050406030204" pitchFamily="18" charset="0"/>
                    <a:ea typeface="Cambria Math" panose="02040503050406030204" pitchFamily="18" charset="0"/>
                  </a:rPr>
                  <a:t>0.26894</a:t>
                </a:r>
                <a:r>
                  <a:rPr lang="en-GB" sz="16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0.03977</a:t>
                </a:r>
                <a:endParaRPr lang="en-US" sz="1600" dirty="0">
                  <a:latin typeface="Cambria Math" panose="02040503050406030204" pitchFamily="18" charset="0"/>
                  <a:ea typeface="Cambria Math" panose="02040503050406030204" pitchFamily="18" charset="0"/>
                </a:endParaRPr>
              </a:p>
              <a:p>
                <a:pPr>
                  <a:spcBef>
                    <a:spcPts val="500"/>
                  </a:spcBef>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ea typeface="Cambria Math" panose="02040503050406030204" pitchFamily="18" charset="0"/>
                        </a:rPr>
                        <m:t> </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3872" y="2326342"/>
                <a:ext cx="6855916" cy="1043042"/>
              </a:xfrm>
              <a:prstGeom prst="rect">
                <a:avLst/>
              </a:prstGeom>
              <a:blipFill>
                <a:blip r:embed="rId3"/>
                <a:stretch>
                  <a:fillRect l="-370" t="-2410" b="-3614"/>
                </a:stretch>
              </a:blipFill>
            </p:spPr>
            <p:txBody>
              <a:bodyPr/>
              <a:lstStyle/>
              <a:p>
                <a:r>
                  <a:rPr lang="en-US">
                    <a:noFill/>
                  </a:rPr>
                  <a:t> </a:t>
                </a:r>
              </a:p>
            </p:txBody>
          </p:sp>
        </mc:Fallback>
      </mc:AlternateContent>
      <p:sp>
        <p:nvSpPr>
          <p:cNvPr id="32" name="TextBox 31">
            <a:extLst>
              <a:ext uri="{FF2B5EF4-FFF2-40B4-BE49-F238E27FC236}">
                <a16:creationId xmlns="" xmlns:a16="http://schemas.microsoft.com/office/drawing/2014/main" id="{4E0BE442-557A-1A4A-92BC-80A230D7FF45}"/>
              </a:ext>
            </a:extLst>
          </p:cNvPr>
          <p:cNvSpPr txBox="1"/>
          <p:nvPr/>
        </p:nvSpPr>
        <p:spPr>
          <a:xfrm>
            <a:off x="6518526" y="2833208"/>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530888DE-2637-AB41-9D35-41ED05594BE9}"/>
              </a:ext>
            </a:extLst>
          </p:cNvPr>
          <p:cNvSpPr txBox="1"/>
          <p:nvPr/>
        </p:nvSpPr>
        <p:spPr>
          <a:xfrm>
            <a:off x="7595038" y="283320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69" name="Oval 68">
            <a:extLst>
              <a:ext uri="{FF2B5EF4-FFF2-40B4-BE49-F238E27FC236}">
                <a16:creationId xmlns="" xmlns:a16="http://schemas.microsoft.com/office/drawing/2014/main" id="{4A8B8C9F-AAF8-5543-BCD4-6EF1CF8A523B}"/>
              </a:ext>
            </a:extLst>
          </p:cNvPr>
          <p:cNvSpPr/>
          <p:nvPr/>
        </p:nvSpPr>
        <p:spPr>
          <a:xfrm>
            <a:off x="3021152"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0" name="Oval 69">
            <a:extLst>
              <a:ext uri="{FF2B5EF4-FFF2-40B4-BE49-F238E27FC236}">
                <a16:creationId xmlns="" xmlns:a16="http://schemas.microsoft.com/office/drawing/2014/main" id="{EC943CBE-4687-FF4F-A5D7-848B691F587D}"/>
              </a:ext>
            </a:extLst>
          </p:cNvPr>
          <p:cNvSpPr/>
          <p:nvPr/>
        </p:nvSpPr>
        <p:spPr>
          <a:xfrm>
            <a:off x="3021152"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71" name="Oval 70">
            <a:extLst>
              <a:ext uri="{FF2B5EF4-FFF2-40B4-BE49-F238E27FC236}">
                <a16:creationId xmlns="" xmlns:a16="http://schemas.microsoft.com/office/drawing/2014/main" id="{1AAF5056-7F20-3641-B375-4A5340D7A918}"/>
              </a:ext>
            </a:extLst>
          </p:cNvPr>
          <p:cNvSpPr/>
          <p:nvPr/>
        </p:nvSpPr>
        <p:spPr>
          <a:xfrm>
            <a:off x="4104030"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72" name="Oval 71">
            <a:extLst>
              <a:ext uri="{FF2B5EF4-FFF2-40B4-BE49-F238E27FC236}">
                <a16:creationId xmlns="" xmlns:a16="http://schemas.microsoft.com/office/drawing/2014/main" id="{80A52C1D-C4DD-BF40-AB84-6AA54226C044}"/>
              </a:ext>
            </a:extLst>
          </p:cNvPr>
          <p:cNvSpPr/>
          <p:nvPr/>
        </p:nvSpPr>
        <p:spPr>
          <a:xfrm>
            <a:off x="4104030"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73" name="Straight Arrow Connector 72">
            <a:extLst>
              <a:ext uri="{FF2B5EF4-FFF2-40B4-BE49-F238E27FC236}">
                <a16:creationId xmlns="" xmlns:a16="http://schemas.microsoft.com/office/drawing/2014/main" id="{DBDD2B05-09B2-7B4E-A776-9438CBB8ABF5}"/>
              </a:ext>
            </a:extLst>
          </p:cNvPr>
          <p:cNvCxnSpPr>
            <a:cxnSpLocks/>
            <a:stCxn id="71" idx="6"/>
          </p:cNvCxnSpPr>
          <p:nvPr/>
        </p:nvCxnSpPr>
        <p:spPr>
          <a:xfrm>
            <a:off x="4590030"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 xmlns:a16="http://schemas.microsoft.com/office/drawing/2014/main" id="{684CA53F-71AA-A742-B4ED-D8E91C8CAB0C}"/>
              </a:ext>
            </a:extLst>
          </p:cNvPr>
          <p:cNvCxnSpPr>
            <a:cxnSpLocks/>
            <a:stCxn id="72" idx="6"/>
          </p:cNvCxnSpPr>
          <p:nvPr/>
        </p:nvCxnSpPr>
        <p:spPr>
          <a:xfrm flipV="1">
            <a:off x="4590030"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 xmlns:a16="http://schemas.microsoft.com/office/drawing/2014/main" id="{003EB0AD-047F-5340-B5CC-EA3887F8A0CE}"/>
              </a:ext>
            </a:extLst>
          </p:cNvPr>
          <p:cNvCxnSpPr>
            <a:cxnSpLocks/>
            <a:stCxn id="69" idx="6"/>
            <a:endCxn id="71" idx="2"/>
          </p:cNvCxnSpPr>
          <p:nvPr/>
        </p:nvCxnSpPr>
        <p:spPr>
          <a:xfrm>
            <a:off x="3507152"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 xmlns:a16="http://schemas.microsoft.com/office/drawing/2014/main" id="{7C583E2C-C989-344A-BEB3-169FAEA291CC}"/>
              </a:ext>
            </a:extLst>
          </p:cNvPr>
          <p:cNvCxnSpPr>
            <a:cxnSpLocks/>
            <a:stCxn id="70" idx="6"/>
            <a:endCxn id="72" idx="2"/>
          </p:cNvCxnSpPr>
          <p:nvPr/>
        </p:nvCxnSpPr>
        <p:spPr>
          <a:xfrm>
            <a:off x="3507152"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 xmlns:a16="http://schemas.microsoft.com/office/drawing/2014/main" id="{B48AFDF9-942D-B047-8E56-557F11DE41F8}"/>
              </a:ext>
            </a:extLst>
          </p:cNvPr>
          <p:cNvCxnSpPr>
            <a:cxnSpLocks/>
            <a:stCxn id="69" idx="5"/>
            <a:endCxn id="72" idx="1"/>
          </p:cNvCxnSpPr>
          <p:nvPr/>
        </p:nvCxnSpPr>
        <p:spPr>
          <a:xfrm>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 xmlns:a16="http://schemas.microsoft.com/office/drawing/2014/main" id="{B6B52CE7-D35A-5541-B887-C92F86DD0DD2}"/>
              </a:ext>
            </a:extLst>
          </p:cNvPr>
          <p:cNvCxnSpPr>
            <a:cxnSpLocks/>
            <a:stCxn id="70" idx="7"/>
            <a:endCxn id="71" idx="3"/>
          </p:cNvCxnSpPr>
          <p:nvPr/>
        </p:nvCxnSpPr>
        <p:spPr>
          <a:xfrm flipV="1">
            <a:off x="3435979"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79" name="TextBox 78">
            <a:extLst>
              <a:ext uri="{FF2B5EF4-FFF2-40B4-BE49-F238E27FC236}">
                <a16:creationId xmlns="" xmlns:a16="http://schemas.microsoft.com/office/drawing/2014/main" id="{C2C84E7B-7F45-D243-A9BE-EC20668083AC}"/>
              </a:ext>
            </a:extLst>
          </p:cNvPr>
          <p:cNvSpPr txBox="1"/>
          <p:nvPr/>
        </p:nvSpPr>
        <p:spPr>
          <a:xfrm>
            <a:off x="3776499"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80" name="TextBox 79">
            <a:extLst>
              <a:ext uri="{FF2B5EF4-FFF2-40B4-BE49-F238E27FC236}">
                <a16:creationId xmlns="" xmlns:a16="http://schemas.microsoft.com/office/drawing/2014/main" id="{A359202F-257A-6F42-AFA1-B4C8F0C18729}"/>
              </a:ext>
            </a:extLst>
          </p:cNvPr>
          <p:cNvSpPr txBox="1"/>
          <p:nvPr/>
        </p:nvSpPr>
        <p:spPr>
          <a:xfrm>
            <a:off x="3776499"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81" name="TextBox 80">
            <a:extLst>
              <a:ext uri="{FF2B5EF4-FFF2-40B4-BE49-F238E27FC236}">
                <a16:creationId xmlns="" xmlns:a16="http://schemas.microsoft.com/office/drawing/2014/main" id="{1E177B85-C340-BD48-82A2-E76B8B49D6BB}"/>
              </a:ext>
            </a:extLst>
          </p:cNvPr>
          <p:cNvSpPr txBox="1"/>
          <p:nvPr/>
        </p:nvSpPr>
        <p:spPr>
          <a:xfrm>
            <a:off x="3776499"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82" name="TextBox 81">
            <a:extLst>
              <a:ext uri="{FF2B5EF4-FFF2-40B4-BE49-F238E27FC236}">
                <a16:creationId xmlns="" xmlns:a16="http://schemas.microsoft.com/office/drawing/2014/main" id="{14D50D64-A77E-6945-AB71-DDA81ED45C3F}"/>
              </a:ext>
            </a:extLst>
          </p:cNvPr>
          <p:cNvSpPr txBox="1"/>
          <p:nvPr/>
        </p:nvSpPr>
        <p:spPr>
          <a:xfrm>
            <a:off x="3776499"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83" name="TextBox 82">
            <a:extLst>
              <a:ext uri="{FF2B5EF4-FFF2-40B4-BE49-F238E27FC236}">
                <a16:creationId xmlns="" xmlns:a16="http://schemas.microsoft.com/office/drawing/2014/main" id="{A7522BD6-6823-9A4D-894B-F9A81E4AEB72}"/>
              </a:ext>
            </a:extLst>
          </p:cNvPr>
          <p:cNvSpPr txBox="1"/>
          <p:nvPr/>
        </p:nvSpPr>
        <p:spPr>
          <a:xfrm>
            <a:off x="4757275"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84" name="TextBox 83">
            <a:extLst>
              <a:ext uri="{FF2B5EF4-FFF2-40B4-BE49-F238E27FC236}">
                <a16:creationId xmlns="" xmlns:a16="http://schemas.microsoft.com/office/drawing/2014/main" id="{5BD5B4AB-C6D5-FB4C-9972-513C9C8D4B57}"/>
              </a:ext>
            </a:extLst>
          </p:cNvPr>
          <p:cNvSpPr txBox="1"/>
          <p:nvPr/>
        </p:nvSpPr>
        <p:spPr>
          <a:xfrm>
            <a:off x="4940907" y="202784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p:sp>
        <p:nvSpPr>
          <p:cNvPr id="85" name="Oval 84">
            <a:extLst>
              <a:ext uri="{FF2B5EF4-FFF2-40B4-BE49-F238E27FC236}">
                <a16:creationId xmlns="" xmlns:a16="http://schemas.microsoft.com/office/drawing/2014/main" id="{60E8C004-C2A2-6E49-8265-00D4D09BB232}"/>
              </a:ext>
            </a:extLst>
          </p:cNvPr>
          <p:cNvSpPr/>
          <p:nvPr/>
        </p:nvSpPr>
        <p:spPr>
          <a:xfrm>
            <a:off x="5183108"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86" name="Straight Connector 85">
            <a:extLst>
              <a:ext uri="{FF2B5EF4-FFF2-40B4-BE49-F238E27FC236}">
                <a16:creationId xmlns="" xmlns:a16="http://schemas.microsoft.com/office/drawing/2014/main" id="{A5F5B24B-0737-864A-84A9-B54594C28A8E}"/>
              </a:ext>
            </a:extLst>
          </p:cNvPr>
          <p:cNvCxnSpPr>
            <a:cxnSpLocks/>
          </p:cNvCxnSpPr>
          <p:nvPr/>
        </p:nvCxnSpPr>
        <p:spPr>
          <a:xfrm>
            <a:off x="5718917"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88" name="Curved Down Arrow 87">
            <a:extLst>
              <a:ext uri="{FF2B5EF4-FFF2-40B4-BE49-F238E27FC236}">
                <a16:creationId xmlns="" xmlns:a16="http://schemas.microsoft.com/office/drawing/2014/main" id="{892EA8E5-253B-6F4B-AA70-0DD7CF9D413F}"/>
              </a:ext>
            </a:extLst>
          </p:cNvPr>
          <p:cNvSpPr/>
          <p:nvPr/>
        </p:nvSpPr>
        <p:spPr>
          <a:xfrm flipH="1">
            <a:off x="5916747"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Down Arrow 88">
            <a:extLst>
              <a:ext uri="{FF2B5EF4-FFF2-40B4-BE49-F238E27FC236}">
                <a16:creationId xmlns="" xmlns:a16="http://schemas.microsoft.com/office/drawing/2014/main" id="{C1C29FBD-7202-2D49-B069-54322DB8333E}"/>
              </a:ext>
            </a:extLst>
          </p:cNvPr>
          <p:cNvSpPr/>
          <p:nvPr/>
        </p:nvSpPr>
        <p:spPr>
          <a:xfrm flipH="1">
            <a:off x="5307508"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Down Arrow 89">
            <a:extLst>
              <a:ext uri="{FF2B5EF4-FFF2-40B4-BE49-F238E27FC236}">
                <a16:creationId xmlns="" xmlns:a16="http://schemas.microsoft.com/office/drawing/2014/main" id="{F10F1D3D-9BD8-2B47-96A6-31D836ABA246}"/>
              </a:ext>
            </a:extLst>
          </p:cNvPr>
          <p:cNvSpPr/>
          <p:nvPr/>
        </p:nvSpPr>
        <p:spPr>
          <a:xfrm rot="1055172" flipH="1">
            <a:off x="4840592" y="1023593"/>
            <a:ext cx="686250" cy="435396"/>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 xmlns:a16="http://schemas.microsoft.com/office/drawing/2014/main" id="{BB526C69-ADE1-B74B-B66C-0B91D0A0283C}"/>
              </a:ext>
            </a:extLst>
          </p:cNvPr>
          <p:cNvSpPr txBox="1"/>
          <p:nvPr/>
        </p:nvSpPr>
        <p:spPr>
          <a:xfrm>
            <a:off x="318625" y="3514660"/>
            <a:ext cx="2350169" cy="733927"/>
          </a:xfrm>
          <a:prstGeom prst="rect">
            <a:avLst/>
          </a:prstGeom>
          <a:noFill/>
        </p:spPr>
        <p:txBody>
          <a:bodyPr wrap="square" rtlCol="0">
            <a:spAutoFit/>
          </a:bodyPr>
          <a:lstStyle/>
          <a:p>
            <a:r>
              <a:rPr lang="en-US" b="1" dirty="0">
                <a:solidFill>
                  <a:srgbClr val="EC008C"/>
                </a:solidFill>
              </a:rPr>
              <a:t>Delta value 𝛿 = observed error * derivative of activation function</a:t>
            </a:r>
          </a:p>
        </p:txBody>
      </p:sp>
      <p:sp>
        <p:nvSpPr>
          <p:cNvPr id="91" name="TextBox 90">
            <a:extLst>
              <a:ext uri="{FF2B5EF4-FFF2-40B4-BE49-F238E27FC236}">
                <a16:creationId xmlns="" xmlns:a16="http://schemas.microsoft.com/office/drawing/2014/main" id="{D0F10BE0-B192-D544-94A3-D34F0EC8C548}"/>
              </a:ext>
            </a:extLst>
          </p:cNvPr>
          <p:cNvSpPr txBox="1"/>
          <p:nvPr/>
        </p:nvSpPr>
        <p:spPr>
          <a:xfrm>
            <a:off x="1693214" y="1707781"/>
            <a:ext cx="1322914" cy="507831"/>
          </a:xfrm>
          <a:prstGeom prst="rect">
            <a:avLst/>
          </a:prstGeom>
          <a:noFill/>
        </p:spPr>
        <p:txBody>
          <a:bodyPr wrap="square" rtlCol="0">
            <a:spAutoFit/>
          </a:bodyPr>
          <a:lstStyle/>
          <a:p>
            <a:r>
              <a:rPr lang="en-US" b="1" dirty="0">
                <a:solidFill>
                  <a:srgbClr val="EC008C"/>
                </a:solidFill>
              </a:rPr>
              <a:t>Local input signal</a:t>
            </a:r>
          </a:p>
        </p:txBody>
      </p:sp>
      <p:sp>
        <p:nvSpPr>
          <p:cNvPr id="6" name="Right Brace 5">
            <a:extLst>
              <a:ext uri="{FF2B5EF4-FFF2-40B4-BE49-F238E27FC236}">
                <a16:creationId xmlns="" xmlns:a16="http://schemas.microsoft.com/office/drawing/2014/main" id="{2B3F14C9-B2E0-AC47-8A99-17F424F8BD2A}"/>
              </a:ext>
            </a:extLst>
          </p:cNvPr>
          <p:cNvSpPr/>
          <p:nvPr/>
        </p:nvSpPr>
        <p:spPr>
          <a:xfrm rot="5400000">
            <a:off x="1247699" y="2793204"/>
            <a:ext cx="233135" cy="1057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ight Brace 91">
            <a:extLst>
              <a:ext uri="{FF2B5EF4-FFF2-40B4-BE49-F238E27FC236}">
                <a16:creationId xmlns="" xmlns:a16="http://schemas.microsoft.com/office/drawing/2014/main" id="{329D29DF-E41B-5C42-82C1-B815E35C0734}"/>
              </a:ext>
            </a:extLst>
          </p:cNvPr>
          <p:cNvSpPr/>
          <p:nvPr/>
        </p:nvSpPr>
        <p:spPr>
          <a:xfrm rot="5400000" flipH="1">
            <a:off x="2114691" y="2229474"/>
            <a:ext cx="268453" cy="7114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 xmlns:a16="http://schemas.microsoft.com/office/drawing/2014/main" id="{6F3BD867-E57A-CE46-AB0F-C6E23C49D43D}"/>
              </a:ext>
            </a:extLst>
          </p:cNvPr>
          <p:cNvSpPr txBox="1"/>
          <p:nvPr/>
        </p:nvSpPr>
        <p:spPr>
          <a:xfrm>
            <a:off x="6590420" y="1765098"/>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932802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3392638" y="11379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3392638" y="20221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0" name="Oval 39">
            <a:extLst>
              <a:ext uri="{FF2B5EF4-FFF2-40B4-BE49-F238E27FC236}">
                <a16:creationId xmlns="" xmlns:a16="http://schemas.microsoft.com/office/drawing/2014/main" id="{2C4AAE23-27E9-47DE-8AE5-0B493CC7D112}"/>
              </a:ext>
            </a:extLst>
          </p:cNvPr>
          <p:cNvSpPr/>
          <p:nvPr/>
        </p:nvSpPr>
        <p:spPr>
          <a:xfrm>
            <a:off x="4475516" y="1137911"/>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41" name="Oval 40">
            <a:extLst>
              <a:ext uri="{FF2B5EF4-FFF2-40B4-BE49-F238E27FC236}">
                <a16:creationId xmlns="" xmlns:a16="http://schemas.microsoft.com/office/drawing/2014/main" id="{DB4524E4-908F-4933-8BC1-6FD4F28CBC51}"/>
              </a:ext>
            </a:extLst>
          </p:cNvPr>
          <p:cNvSpPr/>
          <p:nvPr/>
        </p:nvSpPr>
        <p:spPr>
          <a:xfrm>
            <a:off x="4475516" y="2022164"/>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stCxn id="40" idx="6"/>
          </p:cNvCxnSpPr>
          <p:nvPr/>
        </p:nvCxnSpPr>
        <p:spPr>
          <a:xfrm>
            <a:off x="4961516" y="1372792"/>
            <a:ext cx="664726" cy="334989"/>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p:cNvCxnSpPr>
          <p:nvPr/>
        </p:nvCxnSpPr>
        <p:spPr>
          <a:xfrm flipV="1">
            <a:off x="4961516" y="2017329"/>
            <a:ext cx="636164" cy="239716"/>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a:endCxn id="40" idx="2"/>
          </p:cNvCxnSpPr>
          <p:nvPr/>
        </p:nvCxnSpPr>
        <p:spPr>
          <a:xfrm>
            <a:off x="3878638" y="13727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3878638" y="2257045"/>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3807465"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a:endCxn id="40" idx="3"/>
          </p:cNvCxnSpPr>
          <p:nvPr/>
        </p:nvCxnSpPr>
        <p:spPr>
          <a:xfrm flipV="1">
            <a:off x="3807465" y="15388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4147985" y="9937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4147985" y="22036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4147985" y="13104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4147985" y="19213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5128761" y="11783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5312393" y="202784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59991" y="2241774"/>
                <a:ext cx="5866563" cy="221964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Using the chain rule:</a:t>
                </a:r>
                <a:endParaRPr lang="en-US" sz="1600" i="1"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6</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0"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 </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6</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1" dirty="0" smtClean="0">
                        <a:latin typeface="Cambria Math" panose="02040503050406030204" pitchFamily="18" charset="0"/>
                        <a:ea typeface="Cambria Math" panose="02040503050406030204" pitchFamily="18" charset="0"/>
                      </a:rPr>
                      <m:t> </m:t>
                    </m:r>
                  </m:oMath>
                </a14:m>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0.68329 * 0.21640  * </a:t>
                </a:r>
                <a:r>
                  <a:rPr lang="en-US" sz="1600" dirty="0">
                    <a:latin typeface="Cambria Math" panose="02040503050406030204" pitchFamily="18" charset="0"/>
                    <a:ea typeface="Cambria Math" panose="02040503050406030204" pitchFamily="18" charset="0"/>
                  </a:rPr>
                  <a:t>0.5</a:t>
                </a:r>
                <a:r>
                  <a:rPr lang="en-GB" sz="16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0.07393</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 </a:t>
                </a:r>
                <a14:m>
                  <m:oMath xmlns:m="http://schemas.openxmlformats.org/officeDocument/2006/math">
                    <m:sSub>
                      <m:sSubPr>
                        <m:ctrlPr>
                          <a:rPr lang="en-US" sz="1600" i="1" dirty="0">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 </m:t>
                        </m:r>
                        <m:r>
                          <a:rPr lang="en-GB" sz="1600" i="1" dirty="0">
                            <a:latin typeface="Cambria Math" panose="02040503050406030204" pitchFamily="18" charset="0"/>
                            <a:ea typeface="Cambria Math" panose="02040503050406030204" pitchFamily="18" charset="0"/>
                          </a:rPr>
                          <m:t>𝑜</m:t>
                        </m:r>
                      </m:e>
                      <m:sub>
                        <m:r>
                          <a:rPr lang="en-GB" sz="1600" i="1" dirty="0">
                            <a:latin typeface="Cambria Math" panose="02040503050406030204" pitchFamily="18" charset="0"/>
                            <a:ea typeface="Cambria Math" panose="02040503050406030204" pitchFamily="18" charset="0"/>
                          </a:rPr>
                          <m:t>𝑜𝑢𝑡</m:t>
                        </m:r>
                      </m:sub>
                    </m:sSub>
                    <m:r>
                      <a:rPr lang="en-GB" sz="1600" i="1" dirty="0">
                        <a:latin typeface="Cambria Math" panose="02040503050406030204" pitchFamily="18" charset="0"/>
                        <a:ea typeface="Cambria Math" panose="02040503050406030204" pitchFamily="18" charset="0"/>
                      </a:rPr>
                      <m:t> −</m:t>
                    </m:r>
                    <m:sSub>
                      <m:sSubPr>
                        <m:ctrlPr>
                          <a:rPr lang="en-GB" sz="1600" b="0" i="1" dirty="0" smtClean="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𝑡</m:t>
                        </m:r>
                      </m:sub>
                    </m:sSub>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0.68329</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600" i="1" dirty="0">
                            <a:latin typeface="Cambria Math" charset="0"/>
                            <a:ea typeface="Cambria Math" panose="02040503050406030204" pitchFamily="18" charset="0"/>
                          </a:rPr>
                        </m:ctrlPr>
                      </m:sSubPr>
                      <m:e>
                        <m:r>
                          <a:rPr lang="en-GB" sz="1600" i="1" dirty="0">
                            <a:latin typeface="Cambria Math" panose="02040503050406030204" pitchFamily="18" charset="0"/>
                            <a:ea typeface="Cambria Math" panose="02040503050406030204" pitchFamily="18" charset="0"/>
                          </a:rPr>
                          <m:t>𝑜</m:t>
                        </m:r>
                      </m:e>
                      <m:sub>
                        <m:r>
                          <a:rPr lang="en-GB" sz="1600" i="1" dirty="0">
                            <a:latin typeface="Cambria Math" panose="02040503050406030204" pitchFamily="18" charset="0"/>
                            <a:ea typeface="Cambria Math" panose="02040503050406030204" pitchFamily="18" charset="0"/>
                          </a:rPr>
                          <m:t>𝑜𝑢𝑡</m:t>
                        </m:r>
                      </m:sub>
                    </m:sSub>
                    <m:sSub>
                      <m:sSubPr>
                        <m:ctrlPr>
                          <a:rPr lang="en-GB" sz="1600" i="1" dirty="0">
                            <a:latin typeface="Cambria Math" charset="0"/>
                            <a:ea typeface="Cambria Math" panose="02040503050406030204" pitchFamily="18" charset="0"/>
                          </a:rPr>
                        </m:ctrlPr>
                      </m:sSubPr>
                      <m:e>
                        <m:r>
                          <a:rPr lang="en-GB" sz="1600" b="0" i="1" dirty="0" smtClean="0">
                            <a:latin typeface="Cambria Math" panose="02040503050406030204" pitchFamily="18" charset="0"/>
                            <a:ea typeface="Cambria Math" panose="02040503050406030204" pitchFamily="18" charset="0"/>
                          </a:rPr>
                          <m:t>(1− </m:t>
                        </m:r>
                        <m:r>
                          <a:rPr lang="en-GB" sz="1600" i="1" dirty="0">
                            <a:latin typeface="Cambria Math" panose="02040503050406030204" pitchFamily="18" charset="0"/>
                            <a:ea typeface="Cambria Math" panose="02040503050406030204" pitchFamily="18" charset="0"/>
                          </a:rPr>
                          <m:t>𝑜</m:t>
                        </m:r>
                      </m:e>
                      <m:sub>
                        <m:r>
                          <a:rPr lang="en-GB" sz="1600" b="0" i="1" dirty="0" smtClean="0">
                            <a:latin typeface="Cambria Math" panose="02040503050406030204" pitchFamily="18" charset="0"/>
                            <a:ea typeface="Cambria Math" panose="02040503050406030204" pitchFamily="18" charset="0"/>
                          </a:rPr>
                          <m:t>𝑜𝑢</m:t>
                        </m:r>
                        <m:r>
                          <a:rPr lang="en-GB" sz="1600" i="1" dirty="0">
                            <a:latin typeface="Cambria Math" panose="02040503050406030204" pitchFamily="18" charset="0"/>
                            <a:ea typeface="Cambria Math" panose="02040503050406030204" pitchFamily="18" charset="0"/>
                          </a:rPr>
                          <m:t>𝑡</m:t>
                        </m:r>
                      </m:sub>
                    </m:sSub>
                    <m:r>
                      <a:rPr lang="en-GB" sz="1600" b="0" i="1" dirty="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 0.21640</a:t>
                </a: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6</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i="1">
                            <a:latin typeface="Cambria Math" panose="02040503050406030204" pitchFamily="18" charset="0"/>
                            <a:ea typeface="Cambria Math" panose="02040503050406030204" pitchFamily="18" charset="0"/>
                            <a:cs typeface="Times New Roman" panose="02020603050405020304" pitchFamily="18" charset="0"/>
                          </a:rPr>
                          <m:t>h</m:t>
                        </m:r>
                      </m:e>
                      <m:sub>
                        <m:r>
                          <a:rPr lang="en-GB" sz="16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1600" i="1">
                            <a:latin typeface="Cambria Math" panose="02040503050406030204" pitchFamily="18" charset="0"/>
                            <a:ea typeface="Cambria Math" panose="02040503050406030204" pitchFamily="18" charset="0"/>
                            <a:cs typeface="Times New Roman" panose="02020603050405020304" pitchFamily="18" charset="0"/>
                          </a:rPr>
                          <m:t>, </m:t>
                        </m:r>
                        <m:r>
                          <a:rPr lang="en-GB" sz="1600" i="1">
                            <a:latin typeface="Cambria Math" panose="02040503050406030204" pitchFamily="18" charset="0"/>
                            <a:ea typeface="Cambria Math" panose="02040503050406030204" pitchFamily="18" charset="0"/>
                            <a:cs typeface="Times New Roman" panose="02020603050405020304" pitchFamily="18" charset="0"/>
                          </a:rPr>
                          <m:t>𝑜𝑢𝑡</m:t>
                        </m:r>
                      </m:sub>
                    </m:sSub>
                  </m:oMath>
                </a14:m>
                <a:r>
                  <a:rPr lang="en-US" sz="1600" dirty="0">
                    <a:latin typeface="Cambria Math" panose="02040503050406030204" pitchFamily="18" charset="0"/>
                    <a:ea typeface="Cambria Math" panose="02040503050406030204" pitchFamily="18" charset="0"/>
                  </a:rPr>
                  <a:t> = 0.5</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59991" y="2241774"/>
                <a:ext cx="5866563" cy="2219647"/>
              </a:xfrm>
              <a:prstGeom prst="rect">
                <a:avLst/>
              </a:prstGeom>
              <a:blipFill>
                <a:blip r:embed="rId3"/>
                <a:stretch>
                  <a:fillRect l="-432" t="-568"/>
                </a:stretch>
              </a:blipFill>
            </p:spPr>
            <p:txBody>
              <a:bodyPr/>
              <a:lstStyle/>
              <a:p>
                <a:r>
                  <a:rPr lang="en-US">
                    <a:noFill/>
                  </a:rPr>
                  <a:t> </a:t>
                </a:r>
              </a:p>
            </p:txBody>
          </p:sp>
        </mc:Fallback>
      </mc:AlternateContent>
      <p:sp>
        <p:nvSpPr>
          <p:cNvPr id="19" name="Oval 18">
            <a:extLst>
              <a:ext uri="{FF2B5EF4-FFF2-40B4-BE49-F238E27FC236}">
                <a16:creationId xmlns="" xmlns:a16="http://schemas.microsoft.com/office/drawing/2014/main" id="{7B80C242-105D-5A47-8EAC-3D791EDE99B8}"/>
              </a:ext>
            </a:extLst>
          </p:cNvPr>
          <p:cNvSpPr/>
          <p:nvPr/>
        </p:nvSpPr>
        <p:spPr>
          <a:xfrm>
            <a:off x="5554594" y="1460303"/>
            <a:ext cx="1198967" cy="1031621"/>
          </a:xfrm>
          <a:prstGeom prst="ellipse">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2">
                    <a:lumMod val="10000"/>
                  </a:schemeClr>
                </a:solidFill>
              </a:rPr>
              <a:t>o</a:t>
            </a:r>
            <a:r>
              <a:rPr lang="en-US" sz="1600" baseline="-25000" dirty="0" err="1">
                <a:solidFill>
                  <a:schemeClr val="bg2">
                    <a:lumMod val="10000"/>
                  </a:schemeClr>
                </a:solidFill>
              </a:rPr>
              <a:t>in</a:t>
            </a:r>
            <a:r>
              <a:rPr lang="en-US" sz="1600" baseline="-25000" dirty="0">
                <a:solidFill>
                  <a:schemeClr val="bg2">
                    <a:lumMod val="10000"/>
                  </a:schemeClr>
                </a:solidFill>
              </a:rPr>
              <a:t>  </a:t>
            </a:r>
            <a:r>
              <a:rPr lang="en-US" sz="1600" dirty="0" err="1">
                <a:solidFill>
                  <a:schemeClr val="bg2">
                    <a:lumMod val="10000"/>
                  </a:schemeClr>
                </a:solidFill>
              </a:rPr>
              <a:t>o</a:t>
            </a:r>
            <a:r>
              <a:rPr lang="en-US" sz="1600" baseline="-25000" dirty="0" err="1">
                <a:solidFill>
                  <a:schemeClr val="bg2">
                    <a:lumMod val="10000"/>
                  </a:schemeClr>
                </a:solidFill>
              </a:rPr>
              <a:t>out</a:t>
            </a:r>
            <a:endParaRPr lang="en-US" sz="1600" baseline="-25000" dirty="0">
              <a:solidFill>
                <a:schemeClr val="bg2">
                  <a:lumMod val="10000"/>
                </a:schemeClr>
              </a:solidFill>
            </a:endParaRPr>
          </a:p>
          <a:p>
            <a:pPr algn="ctr"/>
            <a:endParaRPr lang="en-US" baseline="-25000" dirty="0"/>
          </a:p>
        </p:txBody>
      </p:sp>
      <p:cxnSp>
        <p:nvCxnSpPr>
          <p:cNvPr id="22" name="Straight Connector 21">
            <a:extLst>
              <a:ext uri="{FF2B5EF4-FFF2-40B4-BE49-F238E27FC236}">
                <a16:creationId xmlns="" xmlns:a16="http://schemas.microsoft.com/office/drawing/2014/main" id="{FAB215D6-1BC5-4D4C-8659-0A9C99B54412}"/>
              </a:ext>
            </a:extLst>
          </p:cNvPr>
          <p:cNvCxnSpPr>
            <a:cxnSpLocks/>
          </p:cNvCxnSpPr>
          <p:nvPr/>
        </p:nvCxnSpPr>
        <p:spPr>
          <a:xfrm>
            <a:off x="6090403" y="1460304"/>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D3D6B088-A9BA-014D-89EB-10B3EED50BFC}"/>
              </a:ext>
            </a:extLst>
          </p:cNvPr>
          <p:cNvSpPr txBox="1"/>
          <p:nvPr/>
        </p:nvSpPr>
        <p:spPr>
          <a:xfrm>
            <a:off x="6267930" y="2876492"/>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3" name="TextBox 32">
            <a:extLst>
              <a:ext uri="{FF2B5EF4-FFF2-40B4-BE49-F238E27FC236}">
                <a16:creationId xmlns="" xmlns:a16="http://schemas.microsoft.com/office/drawing/2014/main" id="{04B90FDD-E18C-864E-A945-407DD9C75A04}"/>
              </a:ext>
            </a:extLst>
          </p:cNvPr>
          <p:cNvSpPr txBox="1"/>
          <p:nvPr/>
        </p:nvSpPr>
        <p:spPr>
          <a:xfrm>
            <a:off x="7524896" y="2863538"/>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34" name="Curved Down Arrow 33">
            <a:extLst>
              <a:ext uri="{FF2B5EF4-FFF2-40B4-BE49-F238E27FC236}">
                <a16:creationId xmlns="" xmlns:a16="http://schemas.microsoft.com/office/drawing/2014/main" id="{6B1E511E-FDA0-5243-B6E2-5655FB8E6C79}"/>
              </a:ext>
            </a:extLst>
          </p:cNvPr>
          <p:cNvSpPr/>
          <p:nvPr/>
        </p:nvSpPr>
        <p:spPr>
          <a:xfrm flipH="1">
            <a:off x="6288233" y="1239489"/>
            <a:ext cx="946461"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urved Down Arrow 41">
            <a:extLst>
              <a:ext uri="{FF2B5EF4-FFF2-40B4-BE49-F238E27FC236}">
                <a16:creationId xmlns="" xmlns:a16="http://schemas.microsoft.com/office/drawing/2014/main" id="{51883618-88B9-D740-9256-AD148AE5ABCC}"/>
              </a:ext>
            </a:extLst>
          </p:cNvPr>
          <p:cNvSpPr/>
          <p:nvPr/>
        </p:nvSpPr>
        <p:spPr>
          <a:xfrm flipH="1">
            <a:off x="5678994" y="1069611"/>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E932442D-D67E-8749-A4DB-FCE3D9FD335F}"/>
              </a:ext>
            </a:extLst>
          </p:cNvPr>
          <p:cNvSpPr/>
          <p:nvPr/>
        </p:nvSpPr>
        <p:spPr>
          <a:xfrm rot="18743883" flipH="1">
            <a:off x="4958318" y="1463256"/>
            <a:ext cx="790228" cy="51261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A4AF908F-844A-9049-BF9C-BA695A2DF955}"/>
              </a:ext>
            </a:extLst>
          </p:cNvPr>
          <p:cNvSpPr txBox="1"/>
          <p:nvPr/>
        </p:nvSpPr>
        <p:spPr>
          <a:xfrm>
            <a:off x="7017892" y="1845306"/>
            <a:ext cx="255816" cy="338859"/>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987323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3238301" cy="483530"/>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3238301" cy="483530"/>
              </a:xfrm>
              <a:prstGeom prst="rect">
                <a:avLst/>
              </a:prstGeom>
              <a:blipFill>
                <a:blip r:embed="rId3"/>
                <a:stretch>
                  <a:fillRect/>
                </a:stretch>
              </a:blipFill>
            </p:spPr>
            <p:txBody>
              <a:bodyPr/>
              <a:lstStyle/>
              <a:p>
                <a:r>
                  <a:rPr lang="en-US">
                    <a:noFill/>
                  </a:rPr>
                  <a:t> </a:t>
                </a:r>
              </a:p>
            </p:txBody>
          </p:sp>
        </mc:Fallback>
      </mc:AlternateContent>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BA91A585-E682-5D40-8E96-A703FDFC1117}"/>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Tree>
    <p:extLst>
      <p:ext uri="{BB962C8B-B14F-4D97-AF65-F5344CB8AC3E}">
        <p14:creationId xmlns:p14="http://schemas.microsoft.com/office/powerpoint/2010/main" val="634062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EC008C"/>
                </a:solidFill>
              </a:rPr>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t>Multilayer </a:t>
            </a:r>
            <a:r>
              <a:rPr lang="en-US" altLang="en-US" dirty="0" err="1"/>
              <a:t>Perceptrons</a:t>
            </a:r>
            <a:endParaRPr lang="en-US" altLang="en-US" dirty="0"/>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1150030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3238301" cy="50885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3238301" cy="508857"/>
              </a:xfrm>
              <a:prstGeom prst="rect">
                <a:avLst/>
              </a:prstGeom>
              <a:blipFill>
                <a:blip r:embed="rId3"/>
                <a:stretch>
                  <a:fillRect/>
                </a:stretch>
              </a:blipFill>
            </p:spPr>
            <p:txBody>
              <a:bodyPr/>
              <a:lstStyle/>
              <a:p>
                <a:r>
                  <a:rPr lang="en-US">
                    <a:noFill/>
                  </a:rPr>
                  <a:t> </a:t>
                </a:r>
              </a:p>
            </p:txBody>
          </p:sp>
        </mc:Fallback>
      </mc:AlternateContent>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BA91A585-E682-5D40-8E96-A703FDFC1117}"/>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4396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3238301" cy="50885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3238301" cy="508857"/>
              </a:xfrm>
              <a:prstGeom prst="rect">
                <a:avLst/>
              </a:prstGeom>
              <a:blipFill>
                <a:blip r:embed="rId3"/>
                <a:stretch>
                  <a:fillRect/>
                </a:stretch>
              </a:blipFill>
            </p:spPr>
            <p:txBody>
              <a:bodyPr/>
              <a:lstStyle/>
              <a:p>
                <a:r>
                  <a:rPr lang="en-US">
                    <a:noFill/>
                  </a:rPr>
                  <a:t> </a:t>
                </a:r>
              </a:p>
            </p:txBody>
          </p:sp>
        </mc:Fallback>
      </mc:AlternateContent>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8FF27048-3A63-7D44-8E1C-AD6047C906EB}"/>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2236291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3238301" cy="508857"/>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3238301" cy="508857"/>
              </a:xfrm>
              <a:prstGeom prst="rect">
                <a:avLst/>
              </a:prstGeom>
              <a:blipFill>
                <a:blip r:embed="rId3"/>
                <a:stretch>
                  <a:fillRect/>
                </a:stretch>
              </a:blipFill>
            </p:spPr>
            <p:txBody>
              <a:bodyPr/>
              <a:lstStyle/>
              <a:p>
                <a:r>
                  <a:rPr lang="en-US">
                    <a:noFill/>
                  </a:rPr>
                  <a:t> </a:t>
                </a:r>
              </a:p>
            </p:txBody>
          </p:sp>
        </mc:Fallback>
      </mc:AlternateContent>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a:extLst>
              <a:ext uri="{FF2B5EF4-FFF2-40B4-BE49-F238E27FC236}">
                <a16:creationId xmlns="" xmlns:a16="http://schemas.microsoft.com/office/drawing/2014/main" id="{1D828FE4-14A2-4F41-AE7E-70967EAF556E}"/>
              </a:ext>
            </a:extLst>
          </p:cNvPr>
          <p:cNvSpPr/>
          <p:nvPr/>
        </p:nvSpPr>
        <p:spPr>
          <a:xfrm rot="20619163" flipH="1">
            <a:off x="6166372" y="1096040"/>
            <a:ext cx="618172" cy="335518"/>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 xmlns:a16="http://schemas.microsoft.com/office/drawing/2014/main" id="{86392BD9-DE65-AA42-8136-9972049C1102}"/>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2545567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6936795" cy="2293192"/>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r>
                  <a:rPr lang="en-GB" sz="1600" dirty="0">
                    <a:latin typeface="Cambria Math" panose="02040503050406030204" pitchFamily="18" charset="0"/>
                    <a:ea typeface="Cambria Math" panose="02040503050406030204" pitchFamily="18" charset="0"/>
                    <a:cs typeface="Times New Roman" panose="02020603050405020304" pitchFamily="18" charset="0"/>
                  </a:rPr>
                  <a:t>0.14786  * </a:t>
                </a:r>
                <a:r>
                  <a:rPr lang="en-US" sz="1600" dirty="0">
                    <a:latin typeface="Cambria Math" panose="02040503050406030204" pitchFamily="18" charset="0"/>
                    <a:ea typeface="Cambria Math" panose="02040503050406030204" pitchFamily="18" charset="0"/>
                    <a:cs typeface="Times New Roman" panose="02020603050405020304" pitchFamily="18" charset="0"/>
                  </a:rPr>
                  <a:t>0.19661 *1 </a:t>
                </a:r>
                <a:r>
                  <a:rPr lang="en-GB" sz="1600" dirty="0">
                    <a:latin typeface="Cambria Math" panose="02040503050406030204" pitchFamily="18" charset="0"/>
                    <a:ea typeface="Cambria Math" panose="02040503050406030204" pitchFamily="18" charset="0"/>
                    <a:cs typeface="Times New Roman" panose="02020603050405020304" pitchFamily="18" charset="0"/>
                  </a:rPr>
                  <a:t>= 0.02907</a:t>
                </a:r>
              </a:p>
              <a:p>
                <a:pPr>
                  <a:spcBef>
                    <a:spcPts val="500"/>
                  </a:spcBef>
                </a:pP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b="0" i="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0.68329 * 0.21640 * 1 = 0.14786 </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(1 −</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 0.19661</a:t>
                </a: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600" dirty="0">
                    <a:latin typeface="Cambria Math" panose="02040503050406030204" pitchFamily="18" charset="0"/>
                    <a:ea typeface="Cambria Math" panose="02040503050406030204" pitchFamily="18" charset="0"/>
                  </a:rPr>
                  <a:t> = 1                  </a:t>
                </a:r>
                <a14:m>
                  <m:oMath xmlns:m="http://schemas.openxmlformats.org/officeDocument/2006/math">
                    <m:r>
                      <a:rPr lang="en-GB" sz="1600" b="0" i="0"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Sup>
                      <m:sSubSupPr>
                        <m:ctrlPr>
                          <a:rPr lang="en-US" sz="1600" i="1">
                            <a:latin typeface="Cambria Math"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up>
                        <m:r>
                          <a:rPr lang="en-GB" sz="1600" b="0" i="1" smtClean="0">
                            <a:latin typeface="Cambria Math" panose="02040503050406030204" pitchFamily="18" charset="0"/>
                            <a:ea typeface="Cambria Math" panose="02040503050406030204" pitchFamily="18" charset="0"/>
                          </a:rPr>
                          <m:t>  </m:t>
                        </m:r>
                      </m:sup>
                    </m:sSubSup>
                  </m:oMath>
                </a14:m>
                <a:r>
                  <a:rPr lang="en-US" sz="1600" dirty="0">
                    <a:latin typeface="Cambria Math" panose="02040503050406030204" pitchFamily="18" charset="0"/>
                    <a:ea typeface="Cambria Math" panose="02040503050406030204" pitchFamily="18" charset="0"/>
                  </a:rPr>
                  <a:t>= 1</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6936795" cy="2293192"/>
              </a:xfrm>
              <a:prstGeom prst="rect">
                <a:avLst/>
              </a:prstGeom>
              <a:blipFill>
                <a:blip r:embed="rId3"/>
                <a:stretch>
                  <a:fillRect/>
                </a:stretch>
              </a:blipFill>
            </p:spPr>
            <p:txBody>
              <a:bodyPr/>
              <a:lstStyle/>
              <a:p>
                <a:r>
                  <a:rPr lang="en-US">
                    <a:noFill/>
                  </a:rPr>
                  <a:t> </a:t>
                </a:r>
              </a:p>
            </p:txBody>
          </p:sp>
        </mc:Fallback>
      </mc:AlternateContent>
      <p:sp>
        <p:nvSpPr>
          <p:cNvPr id="6" name="Line Callout 2 5">
            <a:extLst>
              <a:ext uri="{FF2B5EF4-FFF2-40B4-BE49-F238E27FC236}">
                <a16:creationId xmlns="" xmlns:a16="http://schemas.microsoft.com/office/drawing/2014/main" id="{20E38ED8-FD3F-1D4F-A63D-CBC49BEDDDDA}"/>
              </a:ext>
            </a:extLst>
          </p:cNvPr>
          <p:cNvSpPr/>
          <p:nvPr/>
        </p:nvSpPr>
        <p:spPr>
          <a:xfrm>
            <a:off x="321712" y="2763037"/>
            <a:ext cx="2544698" cy="469761"/>
          </a:xfrm>
          <a:prstGeom prst="borderCallout2">
            <a:avLst>
              <a:gd name="adj1" fmla="val -8378"/>
              <a:gd name="adj2" fmla="val 57671"/>
              <a:gd name="adj3" fmla="val -48831"/>
              <a:gd name="adj4" fmla="val 48872"/>
              <a:gd name="adj5" fmla="val -62253"/>
              <a:gd name="adj6" fmla="val 35926"/>
            </a:avLst>
          </a:prstGeom>
          <a:solidFill>
            <a:schemeClr val="tx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a:extLst>
              <a:ext uri="{FF2B5EF4-FFF2-40B4-BE49-F238E27FC236}">
                <a16:creationId xmlns="" xmlns:a16="http://schemas.microsoft.com/office/drawing/2014/main" id="{1D828FE4-14A2-4F41-AE7E-70967EAF556E}"/>
              </a:ext>
            </a:extLst>
          </p:cNvPr>
          <p:cNvSpPr/>
          <p:nvPr/>
        </p:nvSpPr>
        <p:spPr>
          <a:xfrm rot="20619163" flipH="1">
            <a:off x="6166372" y="1096040"/>
            <a:ext cx="618172" cy="335518"/>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Oval 60">
            <a:extLst>
              <a:ext uri="{FF2B5EF4-FFF2-40B4-BE49-F238E27FC236}">
                <a16:creationId xmlns="" xmlns:a16="http://schemas.microsoft.com/office/drawing/2014/main" id="{1DC1095B-C34D-3442-BE9C-3379C384C1EE}"/>
              </a:ext>
            </a:extLst>
          </p:cNvPr>
          <p:cNvSpPr/>
          <p:nvPr/>
        </p:nvSpPr>
        <p:spPr>
          <a:xfrm>
            <a:off x="3096489" y="3770524"/>
            <a:ext cx="527697" cy="431609"/>
          </a:xfrm>
          <a:custGeom>
            <a:avLst/>
            <a:gdLst>
              <a:gd name="connsiteX0" fmla="*/ 0 w 527697"/>
              <a:gd name="connsiteY0" fmla="*/ 215805 h 431609"/>
              <a:gd name="connsiteX1" fmla="*/ 263849 w 527697"/>
              <a:gd name="connsiteY1" fmla="*/ 0 h 431609"/>
              <a:gd name="connsiteX2" fmla="*/ 527698 w 527697"/>
              <a:gd name="connsiteY2" fmla="*/ 215805 h 431609"/>
              <a:gd name="connsiteX3" fmla="*/ 263849 w 527697"/>
              <a:gd name="connsiteY3" fmla="*/ 431610 h 431609"/>
              <a:gd name="connsiteX4" fmla="*/ 0 w 527697"/>
              <a:gd name="connsiteY4" fmla="*/ 215805 h 431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97" h="431609" extrusionOk="0">
                <a:moveTo>
                  <a:pt x="0" y="215805"/>
                </a:moveTo>
                <a:cubicBezTo>
                  <a:pt x="-4697" y="104650"/>
                  <a:pt x="121009" y="-1948"/>
                  <a:pt x="263849" y="0"/>
                </a:cubicBezTo>
                <a:cubicBezTo>
                  <a:pt x="415898" y="-4499"/>
                  <a:pt x="521366" y="109916"/>
                  <a:pt x="527698" y="215805"/>
                </a:cubicBezTo>
                <a:cubicBezTo>
                  <a:pt x="530535" y="342178"/>
                  <a:pt x="405301" y="421931"/>
                  <a:pt x="263849" y="431610"/>
                </a:cubicBezTo>
                <a:cubicBezTo>
                  <a:pt x="123765" y="425647"/>
                  <a:pt x="-13847" y="327085"/>
                  <a:pt x="0" y="215805"/>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2" name="Straight Arrow Connector 61">
            <a:extLst>
              <a:ext uri="{FF2B5EF4-FFF2-40B4-BE49-F238E27FC236}">
                <a16:creationId xmlns="" xmlns:a16="http://schemas.microsoft.com/office/drawing/2014/main" id="{6708E2F8-6227-C04D-985C-26F878D86429}"/>
              </a:ext>
            </a:extLst>
          </p:cNvPr>
          <p:cNvCxnSpPr>
            <a:cxnSpLocks/>
          </p:cNvCxnSpPr>
          <p:nvPr/>
        </p:nvCxnSpPr>
        <p:spPr>
          <a:xfrm flipH="1" flipV="1">
            <a:off x="2586038" y="3169031"/>
            <a:ext cx="742950" cy="601493"/>
          </a:xfrm>
          <a:prstGeom prst="straightConnector1">
            <a:avLst/>
          </a:prstGeom>
          <a:ln w="19050">
            <a:solidFill>
              <a:srgbClr val="EC008C"/>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 xmlns:a16="http://schemas.microsoft.com/office/drawing/2014/main" id="{5BF50FA5-1E0E-A248-AD0E-69A9BBEF8E2B}"/>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1873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6936795" cy="2293192"/>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r>
                  <a:rPr lang="en-GB" sz="1600" dirty="0">
                    <a:latin typeface="Cambria Math" panose="02040503050406030204" pitchFamily="18" charset="0"/>
                    <a:ea typeface="Cambria Math" panose="02040503050406030204" pitchFamily="18" charset="0"/>
                    <a:cs typeface="Times New Roman" panose="02020603050405020304" pitchFamily="18" charset="0"/>
                  </a:rPr>
                  <a:t>0.14786  * </a:t>
                </a:r>
                <a:r>
                  <a:rPr lang="en-US" sz="1600" dirty="0">
                    <a:latin typeface="Cambria Math" panose="02040503050406030204" pitchFamily="18" charset="0"/>
                    <a:ea typeface="Cambria Math" panose="02040503050406030204" pitchFamily="18" charset="0"/>
                    <a:cs typeface="Times New Roman" panose="02020603050405020304" pitchFamily="18" charset="0"/>
                  </a:rPr>
                  <a:t>0.19661 *1 </a:t>
                </a:r>
                <a:r>
                  <a:rPr lang="en-GB" sz="1600" dirty="0">
                    <a:latin typeface="Cambria Math" panose="02040503050406030204" pitchFamily="18" charset="0"/>
                    <a:ea typeface="Cambria Math" panose="02040503050406030204" pitchFamily="18" charset="0"/>
                    <a:cs typeface="Times New Roman" panose="02020603050405020304" pitchFamily="18" charset="0"/>
                  </a:rPr>
                  <a:t>= 0.02907</a:t>
                </a:r>
              </a:p>
              <a:p>
                <a:pPr>
                  <a:spcBef>
                    <a:spcPts val="500"/>
                  </a:spcBef>
                </a:pP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b="0" i="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0.68329 * 0.21640 * 1 = 0.14786 </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(1 −</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 0.19661</a:t>
                </a: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600" dirty="0">
                    <a:latin typeface="Cambria Math" panose="02040503050406030204" pitchFamily="18" charset="0"/>
                    <a:ea typeface="Cambria Math" panose="02040503050406030204" pitchFamily="18" charset="0"/>
                  </a:rPr>
                  <a:t> = 1                  </a:t>
                </a:r>
                <a14:m>
                  <m:oMath xmlns:m="http://schemas.openxmlformats.org/officeDocument/2006/math">
                    <m:r>
                      <a:rPr lang="en-GB" sz="1600" b="0" i="0"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Sup>
                      <m:sSubSupPr>
                        <m:ctrlPr>
                          <a:rPr lang="en-US" sz="1600" i="1">
                            <a:latin typeface="Cambria Math"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up>
                        <m:r>
                          <a:rPr lang="en-GB" sz="1600" b="0" i="1" smtClean="0">
                            <a:latin typeface="Cambria Math" panose="02040503050406030204" pitchFamily="18" charset="0"/>
                            <a:ea typeface="Cambria Math" panose="02040503050406030204" pitchFamily="18" charset="0"/>
                          </a:rPr>
                          <m:t>  </m:t>
                        </m:r>
                      </m:sup>
                    </m:sSubSup>
                  </m:oMath>
                </a14:m>
                <a:r>
                  <a:rPr lang="en-US" sz="1600" dirty="0">
                    <a:latin typeface="Cambria Math" panose="02040503050406030204" pitchFamily="18" charset="0"/>
                    <a:ea typeface="Cambria Math" panose="02040503050406030204" pitchFamily="18" charset="0"/>
                  </a:rPr>
                  <a:t>= 1</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6936795" cy="2293192"/>
              </a:xfrm>
              <a:prstGeom prst="rect">
                <a:avLst/>
              </a:prstGeom>
              <a:blipFill>
                <a:blip r:embed="rId3"/>
                <a:stretch>
                  <a:fillRect/>
                </a:stretch>
              </a:blipFill>
            </p:spPr>
            <p:txBody>
              <a:bodyPr/>
              <a:lstStyle/>
              <a:p>
                <a:r>
                  <a:rPr lang="en-US">
                    <a:noFill/>
                  </a:rPr>
                  <a:t> </a:t>
                </a:r>
              </a:p>
            </p:txBody>
          </p:sp>
        </mc:Fallback>
      </mc:AlternateContent>
      <p:sp>
        <p:nvSpPr>
          <p:cNvPr id="6" name="Line Callout 2 5">
            <a:extLst>
              <a:ext uri="{FF2B5EF4-FFF2-40B4-BE49-F238E27FC236}">
                <a16:creationId xmlns="" xmlns:a16="http://schemas.microsoft.com/office/drawing/2014/main" id="{20E38ED8-FD3F-1D4F-A63D-CBC49BEDDDDA}"/>
              </a:ext>
            </a:extLst>
          </p:cNvPr>
          <p:cNvSpPr/>
          <p:nvPr/>
        </p:nvSpPr>
        <p:spPr>
          <a:xfrm>
            <a:off x="321712" y="2763037"/>
            <a:ext cx="2544698" cy="469761"/>
          </a:xfrm>
          <a:prstGeom prst="borderCallout2">
            <a:avLst>
              <a:gd name="adj1" fmla="val -8378"/>
              <a:gd name="adj2" fmla="val 57671"/>
              <a:gd name="adj3" fmla="val -48831"/>
              <a:gd name="adj4" fmla="val 48872"/>
              <a:gd name="adj5" fmla="val -62253"/>
              <a:gd name="adj6" fmla="val 35926"/>
            </a:avLst>
          </a:prstGeom>
          <a:solidFill>
            <a:schemeClr val="tx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a:extLst>
              <a:ext uri="{FF2B5EF4-FFF2-40B4-BE49-F238E27FC236}">
                <a16:creationId xmlns="" xmlns:a16="http://schemas.microsoft.com/office/drawing/2014/main" id="{1D828FE4-14A2-4F41-AE7E-70967EAF556E}"/>
              </a:ext>
            </a:extLst>
          </p:cNvPr>
          <p:cNvSpPr/>
          <p:nvPr/>
        </p:nvSpPr>
        <p:spPr>
          <a:xfrm rot="20619163" flipH="1">
            <a:off x="6166372" y="1096040"/>
            <a:ext cx="618172" cy="335518"/>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 xmlns:a16="http://schemas.microsoft.com/office/drawing/2014/main" id="{1750B966-AE40-DC43-A7EF-2B7FBEF63994}"/>
              </a:ext>
            </a:extLst>
          </p:cNvPr>
          <p:cNvSpPr txBox="1"/>
          <p:nvPr/>
        </p:nvSpPr>
        <p:spPr>
          <a:xfrm>
            <a:off x="1028256" y="995212"/>
            <a:ext cx="2107393" cy="507831"/>
          </a:xfrm>
          <a:prstGeom prst="rect">
            <a:avLst/>
          </a:prstGeom>
          <a:noFill/>
        </p:spPr>
        <p:txBody>
          <a:bodyPr wrap="square">
            <a:spAutoFit/>
          </a:bodyPr>
          <a:lstStyle/>
          <a:p>
            <a:r>
              <a:rPr lang="en-GB" b="1" dirty="0">
                <a:solidFill>
                  <a:srgbClr val="EC008C"/>
                </a:solidFill>
                <a:sym typeface="Gill Sans"/>
              </a:rPr>
              <a:t>Derivative of activation function</a:t>
            </a:r>
            <a:endParaRPr lang="en-US" b="1" dirty="0">
              <a:solidFill>
                <a:srgbClr val="EC008C"/>
              </a:solidFill>
            </a:endParaRPr>
          </a:p>
        </p:txBody>
      </p:sp>
      <p:sp>
        <p:nvSpPr>
          <p:cNvPr id="64" name="Oval 63">
            <a:extLst>
              <a:ext uri="{FF2B5EF4-FFF2-40B4-BE49-F238E27FC236}">
                <a16:creationId xmlns="" xmlns:a16="http://schemas.microsoft.com/office/drawing/2014/main" id="{AF91A1B8-8B95-CB41-98EE-32874FC8E57D}"/>
              </a:ext>
            </a:extLst>
          </p:cNvPr>
          <p:cNvSpPr/>
          <p:nvPr/>
        </p:nvSpPr>
        <p:spPr>
          <a:xfrm>
            <a:off x="1594061" y="1887214"/>
            <a:ext cx="672874" cy="673682"/>
          </a:xfrm>
          <a:custGeom>
            <a:avLst/>
            <a:gdLst>
              <a:gd name="connsiteX0" fmla="*/ 0 w 672874"/>
              <a:gd name="connsiteY0" fmla="*/ 336841 h 673682"/>
              <a:gd name="connsiteX1" fmla="*/ 336437 w 672874"/>
              <a:gd name="connsiteY1" fmla="*/ 0 h 673682"/>
              <a:gd name="connsiteX2" fmla="*/ 672874 w 672874"/>
              <a:gd name="connsiteY2" fmla="*/ 336841 h 673682"/>
              <a:gd name="connsiteX3" fmla="*/ 336437 w 672874"/>
              <a:gd name="connsiteY3" fmla="*/ 673682 h 673682"/>
              <a:gd name="connsiteX4" fmla="*/ 0 w 672874"/>
              <a:gd name="connsiteY4" fmla="*/ 336841 h 673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74" h="673682" extrusionOk="0">
                <a:moveTo>
                  <a:pt x="0" y="336841"/>
                </a:moveTo>
                <a:cubicBezTo>
                  <a:pt x="-9068" y="166316"/>
                  <a:pt x="185854" y="-23823"/>
                  <a:pt x="336437" y="0"/>
                </a:cubicBezTo>
                <a:cubicBezTo>
                  <a:pt x="528732" y="-4611"/>
                  <a:pt x="664397" y="168612"/>
                  <a:pt x="672874" y="336841"/>
                </a:cubicBezTo>
                <a:cubicBezTo>
                  <a:pt x="678194" y="536352"/>
                  <a:pt x="509430" y="644618"/>
                  <a:pt x="336437" y="673682"/>
                </a:cubicBezTo>
                <a:cubicBezTo>
                  <a:pt x="177461" y="645294"/>
                  <a:pt x="-34402" y="503232"/>
                  <a:pt x="0" y="336841"/>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5" name="Straight Arrow Connector 64">
            <a:extLst>
              <a:ext uri="{FF2B5EF4-FFF2-40B4-BE49-F238E27FC236}">
                <a16:creationId xmlns="" xmlns:a16="http://schemas.microsoft.com/office/drawing/2014/main" id="{F90ED2F5-9212-404B-9716-E0A6EBB98A81}"/>
              </a:ext>
            </a:extLst>
          </p:cNvPr>
          <p:cNvCxnSpPr>
            <a:cxnSpLocks/>
          </p:cNvCxnSpPr>
          <p:nvPr/>
        </p:nvCxnSpPr>
        <p:spPr>
          <a:xfrm flipV="1">
            <a:off x="1927551" y="1569003"/>
            <a:ext cx="2947" cy="335720"/>
          </a:xfrm>
          <a:prstGeom prst="straightConnector1">
            <a:avLst/>
          </a:prstGeom>
          <a:ln w="19050">
            <a:solidFill>
              <a:srgbClr val="EC008C"/>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 xmlns:a16="http://schemas.microsoft.com/office/drawing/2014/main" id="{356F4A1C-900A-E647-BF66-9E612972D245}"/>
              </a:ext>
            </a:extLst>
          </p:cNvPr>
          <p:cNvSpPr/>
          <p:nvPr/>
        </p:nvSpPr>
        <p:spPr>
          <a:xfrm>
            <a:off x="279859" y="2698771"/>
            <a:ext cx="2773395" cy="673682"/>
          </a:xfrm>
          <a:custGeom>
            <a:avLst/>
            <a:gdLst>
              <a:gd name="connsiteX0" fmla="*/ 0 w 2773395"/>
              <a:gd name="connsiteY0" fmla="*/ 336841 h 673682"/>
              <a:gd name="connsiteX1" fmla="*/ 1386698 w 2773395"/>
              <a:gd name="connsiteY1" fmla="*/ 0 h 673682"/>
              <a:gd name="connsiteX2" fmla="*/ 2773396 w 2773395"/>
              <a:gd name="connsiteY2" fmla="*/ 336841 h 673682"/>
              <a:gd name="connsiteX3" fmla="*/ 1386698 w 2773395"/>
              <a:gd name="connsiteY3" fmla="*/ 673682 h 673682"/>
              <a:gd name="connsiteX4" fmla="*/ 0 w 2773395"/>
              <a:gd name="connsiteY4" fmla="*/ 336841 h 673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395" h="673682" extrusionOk="0">
                <a:moveTo>
                  <a:pt x="0" y="336841"/>
                </a:moveTo>
                <a:cubicBezTo>
                  <a:pt x="-59268" y="252158"/>
                  <a:pt x="704344" y="-56469"/>
                  <a:pt x="1386698" y="0"/>
                </a:cubicBezTo>
                <a:cubicBezTo>
                  <a:pt x="2159036" y="-4611"/>
                  <a:pt x="2764919" y="168612"/>
                  <a:pt x="2773396" y="336841"/>
                </a:cubicBezTo>
                <a:cubicBezTo>
                  <a:pt x="2790166" y="565362"/>
                  <a:pt x="2132461" y="628123"/>
                  <a:pt x="1386698" y="673682"/>
                </a:cubicBezTo>
                <a:cubicBezTo>
                  <a:pt x="647679" y="645294"/>
                  <a:pt x="-34402" y="503232"/>
                  <a:pt x="0" y="336841"/>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7" name="TextBox 66">
            <a:extLst>
              <a:ext uri="{FF2B5EF4-FFF2-40B4-BE49-F238E27FC236}">
                <a16:creationId xmlns="" xmlns:a16="http://schemas.microsoft.com/office/drawing/2014/main" id="{86753923-9C1C-8548-92F9-DDC31875E33F}"/>
              </a:ext>
            </a:extLst>
          </p:cNvPr>
          <p:cNvSpPr txBox="1"/>
          <p:nvPr/>
        </p:nvSpPr>
        <p:spPr>
          <a:xfrm>
            <a:off x="2932506" y="2391927"/>
            <a:ext cx="1625057" cy="306511"/>
          </a:xfrm>
          <a:prstGeom prst="rect">
            <a:avLst/>
          </a:prstGeom>
          <a:noFill/>
        </p:spPr>
        <p:txBody>
          <a:bodyPr wrap="square">
            <a:spAutoFit/>
          </a:bodyPr>
          <a:lstStyle/>
          <a:p>
            <a:r>
              <a:rPr lang="en-GB" b="1" dirty="0">
                <a:solidFill>
                  <a:srgbClr val="EC008C"/>
                </a:solidFill>
                <a:sym typeface="Gill Sans"/>
              </a:rPr>
              <a:t>Observed error</a:t>
            </a:r>
            <a:endParaRPr lang="en-US" b="1" dirty="0">
              <a:solidFill>
                <a:srgbClr val="EC008C"/>
              </a:solidFill>
            </a:endParaRPr>
          </a:p>
        </p:txBody>
      </p:sp>
      <p:sp>
        <p:nvSpPr>
          <p:cNvPr id="57" name="TextBox 56">
            <a:extLst>
              <a:ext uri="{FF2B5EF4-FFF2-40B4-BE49-F238E27FC236}">
                <a16:creationId xmlns="" xmlns:a16="http://schemas.microsoft.com/office/drawing/2014/main" id="{5A8B7CCF-33A1-244A-BDFB-5486284CA253}"/>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15045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54199" y="1962532"/>
                <a:ext cx="6936795" cy="2293192"/>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r>
                  <a:rPr lang="en-GB" sz="1600" dirty="0">
                    <a:latin typeface="Cambria Math" panose="02040503050406030204" pitchFamily="18" charset="0"/>
                    <a:ea typeface="Cambria Math" panose="02040503050406030204" pitchFamily="18" charset="0"/>
                    <a:cs typeface="Times New Roman" panose="02020603050405020304" pitchFamily="18" charset="0"/>
                  </a:rPr>
                  <a:t>0.14786  * </a:t>
                </a:r>
                <a:r>
                  <a:rPr lang="en-US" sz="1600" dirty="0">
                    <a:latin typeface="Cambria Math" panose="02040503050406030204" pitchFamily="18" charset="0"/>
                    <a:ea typeface="Cambria Math" panose="02040503050406030204" pitchFamily="18" charset="0"/>
                    <a:cs typeface="Times New Roman" panose="02020603050405020304" pitchFamily="18" charset="0"/>
                  </a:rPr>
                  <a:t>0.19661 *1 </a:t>
                </a:r>
                <a:r>
                  <a:rPr lang="en-GB" sz="1600" dirty="0">
                    <a:latin typeface="Cambria Math" panose="02040503050406030204" pitchFamily="18" charset="0"/>
                    <a:ea typeface="Cambria Math" panose="02040503050406030204" pitchFamily="18" charset="0"/>
                    <a:cs typeface="Times New Roman" panose="02020603050405020304" pitchFamily="18" charset="0"/>
                  </a:rPr>
                  <a:t>= 0.02907</a:t>
                </a:r>
              </a:p>
              <a:p>
                <a:pPr>
                  <a:spcBef>
                    <a:spcPts val="500"/>
                  </a:spcBef>
                </a:pPr>
                <a:endParaRPr lang="en-US" sz="1600" dirty="0">
                  <a:latin typeface="Cambria Math" panose="02040503050406030204" pitchFamily="18" charset="0"/>
                  <a:ea typeface="Cambria Math" panose="02040503050406030204" pitchFamily="18" charset="0"/>
                </a:endParaRP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b="0" i="0" smtClean="0">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0.68329 * 0.21640 * 1 = 0.14786 </a:t>
                </a:r>
              </a:p>
              <a:p>
                <a:pPr fontAlgn="base">
                  <a:spcBef>
                    <a:spcPts val="500"/>
                  </a:spcBef>
                  <a:spcAft>
                    <a:spcPts val="405"/>
                  </a:spcAft>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(1 −</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r>
                      <a:rPr lang="en-GB" sz="1600" b="0" i="1" dirty="0"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 0.19661</a:t>
                </a:r>
              </a:p>
              <a:p>
                <a:pPr>
                  <a:spcBef>
                    <a:spcPts val="500"/>
                  </a:spcBef>
                </a:pP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i="1">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GB" sz="1600" i="1">
                            <a:latin typeface="Cambria Math" charset="0"/>
                            <a:ea typeface="Cambria Math" panose="02040503050406030204" pitchFamily="18" charset="0"/>
                            <a:cs typeface="Times New Roman" panose="02020603050405020304" pitchFamily="18" charset="0"/>
                          </a:rPr>
                        </m:ctrlPr>
                      </m:sSubPr>
                      <m:e>
                        <m:r>
                          <a:rPr lang="en-GB"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GB"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GB" sz="16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600" dirty="0">
                    <a:latin typeface="Cambria Math" panose="02040503050406030204" pitchFamily="18" charset="0"/>
                    <a:ea typeface="Cambria Math" panose="02040503050406030204" pitchFamily="18" charset="0"/>
                  </a:rPr>
                  <a:t> = 1                  </a:t>
                </a:r>
                <a14:m>
                  <m:oMath xmlns:m="http://schemas.openxmlformats.org/officeDocument/2006/math">
                    <m:r>
                      <a:rPr lang="en-GB" sz="1600" b="0" i="0" smtClean="0">
                        <a:latin typeface="Cambria Math" panose="02040503050406030204" pitchFamily="18" charset="0"/>
                        <a:ea typeface="Cambria Math" panose="02040503050406030204" pitchFamily="18" charset="0"/>
                      </a:rPr>
                      <m:t> </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𝑜</m:t>
                            </m:r>
                          </m:e>
                          <m:sub>
                            <m:r>
                              <a:rPr lang="en-GB" sz="1600" i="1">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oMath>
                </a14:m>
                <a:r>
                  <a:rPr lang="en-US" sz="1600" dirty="0">
                    <a:latin typeface="Cambria Math" panose="02040503050406030204" pitchFamily="18" charset="0"/>
                    <a:ea typeface="Cambria Math" panose="02040503050406030204" pitchFamily="18" charset="0"/>
                  </a:rPr>
                  <a:t> =  </a:t>
                </a:r>
                <a14:m>
                  <m:oMath xmlns:m="http://schemas.openxmlformats.org/officeDocument/2006/math">
                    <m:sSubSup>
                      <m:sSubSupPr>
                        <m:ctrlPr>
                          <a:rPr lang="en-US" sz="1600" i="1">
                            <a:latin typeface="Cambria Math"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up>
                        <m:r>
                          <a:rPr lang="en-GB" sz="1600" b="0" i="1" smtClean="0">
                            <a:latin typeface="Cambria Math" panose="02040503050406030204" pitchFamily="18" charset="0"/>
                            <a:ea typeface="Cambria Math" panose="02040503050406030204" pitchFamily="18" charset="0"/>
                          </a:rPr>
                          <m:t>  </m:t>
                        </m:r>
                      </m:sup>
                    </m:sSubSup>
                  </m:oMath>
                </a14:m>
                <a:r>
                  <a:rPr lang="en-US" sz="1600" dirty="0">
                    <a:latin typeface="Cambria Math" panose="02040503050406030204" pitchFamily="18" charset="0"/>
                    <a:ea typeface="Cambria Math" panose="02040503050406030204" pitchFamily="18" charset="0"/>
                  </a:rPr>
                  <a:t>= 1</a:t>
                </a: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54199" y="1962532"/>
                <a:ext cx="6936795" cy="2293192"/>
              </a:xfrm>
              <a:prstGeom prst="rect">
                <a:avLst/>
              </a:prstGeom>
              <a:blipFill>
                <a:blip r:embed="rId3"/>
                <a:stretch>
                  <a:fillRect/>
                </a:stretch>
              </a:blipFill>
            </p:spPr>
            <p:txBody>
              <a:bodyPr/>
              <a:lstStyle/>
              <a:p>
                <a:r>
                  <a:rPr lang="en-US">
                    <a:noFill/>
                  </a:rPr>
                  <a:t> </a:t>
                </a:r>
              </a:p>
            </p:txBody>
          </p:sp>
        </mc:Fallback>
      </mc:AlternateContent>
      <p:sp>
        <p:nvSpPr>
          <p:cNvPr id="6" name="Line Callout 2 5">
            <a:extLst>
              <a:ext uri="{FF2B5EF4-FFF2-40B4-BE49-F238E27FC236}">
                <a16:creationId xmlns="" xmlns:a16="http://schemas.microsoft.com/office/drawing/2014/main" id="{20E38ED8-FD3F-1D4F-A63D-CBC49BEDDDDA}"/>
              </a:ext>
            </a:extLst>
          </p:cNvPr>
          <p:cNvSpPr/>
          <p:nvPr/>
        </p:nvSpPr>
        <p:spPr>
          <a:xfrm>
            <a:off x="321712" y="2763037"/>
            <a:ext cx="2544698" cy="469761"/>
          </a:xfrm>
          <a:prstGeom prst="borderCallout2">
            <a:avLst>
              <a:gd name="adj1" fmla="val -8378"/>
              <a:gd name="adj2" fmla="val 57671"/>
              <a:gd name="adj3" fmla="val -48831"/>
              <a:gd name="adj4" fmla="val 48872"/>
              <a:gd name="adj5" fmla="val -62253"/>
              <a:gd name="adj6" fmla="val 35926"/>
            </a:avLst>
          </a:prstGeom>
          <a:solidFill>
            <a:schemeClr val="tx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a:extLst>
              <a:ext uri="{FF2B5EF4-FFF2-40B4-BE49-F238E27FC236}">
                <a16:creationId xmlns="" xmlns:a16="http://schemas.microsoft.com/office/drawing/2014/main" id="{1D828FE4-14A2-4F41-AE7E-70967EAF556E}"/>
              </a:ext>
            </a:extLst>
          </p:cNvPr>
          <p:cNvSpPr/>
          <p:nvPr/>
        </p:nvSpPr>
        <p:spPr>
          <a:xfrm rot="20619163" flipH="1">
            <a:off x="6166372" y="1096040"/>
            <a:ext cx="618172" cy="335518"/>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 xmlns:a16="http://schemas.microsoft.com/office/drawing/2014/main" id="{C8EDFB32-4760-2340-A78D-766F20A5C85C}"/>
              </a:ext>
            </a:extLst>
          </p:cNvPr>
          <p:cNvSpPr/>
          <p:nvPr/>
        </p:nvSpPr>
        <p:spPr>
          <a:xfrm>
            <a:off x="901053" y="3824115"/>
            <a:ext cx="527697" cy="431609"/>
          </a:xfrm>
          <a:custGeom>
            <a:avLst/>
            <a:gdLst>
              <a:gd name="connsiteX0" fmla="*/ 0 w 527697"/>
              <a:gd name="connsiteY0" fmla="*/ 215805 h 431609"/>
              <a:gd name="connsiteX1" fmla="*/ 263849 w 527697"/>
              <a:gd name="connsiteY1" fmla="*/ 0 h 431609"/>
              <a:gd name="connsiteX2" fmla="*/ 527698 w 527697"/>
              <a:gd name="connsiteY2" fmla="*/ 215805 h 431609"/>
              <a:gd name="connsiteX3" fmla="*/ 263849 w 527697"/>
              <a:gd name="connsiteY3" fmla="*/ 431610 h 431609"/>
              <a:gd name="connsiteX4" fmla="*/ 0 w 527697"/>
              <a:gd name="connsiteY4" fmla="*/ 215805 h 431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97" h="431609" extrusionOk="0">
                <a:moveTo>
                  <a:pt x="0" y="215805"/>
                </a:moveTo>
                <a:cubicBezTo>
                  <a:pt x="-4697" y="104650"/>
                  <a:pt x="121009" y="-1948"/>
                  <a:pt x="263849" y="0"/>
                </a:cubicBezTo>
                <a:cubicBezTo>
                  <a:pt x="415898" y="-4499"/>
                  <a:pt x="521366" y="109916"/>
                  <a:pt x="527698" y="215805"/>
                </a:cubicBezTo>
                <a:cubicBezTo>
                  <a:pt x="530535" y="342178"/>
                  <a:pt x="405301" y="421931"/>
                  <a:pt x="263849" y="431610"/>
                </a:cubicBezTo>
                <a:cubicBezTo>
                  <a:pt x="123765" y="425647"/>
                  <a:pt x="-13847" y="327085"/>
                  <a:pt x="0" y="215805"/>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4" name="Oval 63">
            <a:extLst>
              <a:ext uri="{FF2B5EF4-FFF2-40B4-BE49-F238E27FC236}">
                <a16:creationId xmlns="" xmlns:a16="http://schemas.microsoft.com/office/drawing/2014/main" id="{AF91A1B8-8B95-CB41-98EE-32874FC8E57D}"/>
              </a:ext>
            </a:extLst>
          </p:cNvPr>
          <p:cNvSpPr/>
          <p:nvPr/>
        </p:nvSpPr>
        <p:spPr>
          <a:xfrm>
            <a:off x="1594061" y="1887214"/>
            <a:ext cx="672874" cy="673682"/>
          </a:xfrm>
          <a:custGeom>
            <a:avLst/>
            <a:gdLst>
              <a:gd name="connsiteX0" fmla="*/ 0 w 672874"/>
              <a:gd name="connsiteY0" fmla="*/ 336841 h 673682"/>
              <a:gd name="connsiteX1" fmla="*/ 336437 w 672874"/>
              <a:gd name="connsiteY1" fmla="*/ 0 h 673682"/>
              <a:gd name="connsiteX2" fmla="*/ 672874 w 672874"/>
              <a:gd name="connsiteY2" fmla="*/ 336841 h 673682"/>
              <a:gd name="connsiteX3" fmla="*/ 336437 w 672874"/>
              <a:gd name="connsiteY3" fmla="*/ 673682 h 673682"/>
              <a:gd name="connsiteX4" fmla="*/ 0 w 672874"/>
              <a:gd name="connsiteY4" fmla="*/ 336841 h 673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74" h="673682" extrusionOk="0">
                <a:moveTo>
                  <a:pt x="0" y="336841"/>
                </a:moveTo>
                <a:cubicBezTo>
                  <a:pt x="-9068" y="166316"/>
                  <a:pt x="185854" y="-23823"/>
                  <a:pt x="336437" y="0"/>
                </a:cubicBezTo>
                <a:cubicBezTo>
                  <a:pt x="528732" y="-4611"/>
                  <a:pt x="664397" y="168612"/>
                  <a:pt x="672874" y="336841"/>
                </a:cubicBezTo>
                <a:cubicBezTo>
                  <a:pt x="678194" y="536352"/>
                  <a:pt x="509430" y="644618"/>
                  <a:pt x="336437" y="673682"/>
                </a:cubicBezTo>
                <a:cubicBezTo>
                  <a:pt x="177461" y="645294"/>
                  <a:pt x="-34402" y="503232"/>
                  <a:pt x="0" y="336841"/>
                </a:cubicBezTo>
                <a:close/>
              </a:path>
            </a:pathLst>
          </a:custGeom>
          <a:noFill/>
          <a:ln w="38100">
            <a:solidFill>
              <a:srgbClr val="EC008C"/>
            </a:solidFill>
            <a:extLst>
              <a:ext uri="{C807C97D-BFC1-408E-A445-0C87EB9F89A2}">
                <ask:lineSketchStyleProps xmlns="" xmlns:ask="http://schemas.microsoft.com/office/drawing/2018/sketchyshapes" sd="2842418190">
                  <a:prstGeom prst="ellipse">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5" name="Straight Arrow Connector 64">
            <a:extLst>
              <a:ext uri="{FF2B5EF4-FFF2-40B4-BE49-F238E27FC236}">
                <a16:creationId xmlns="" xmlns:a16="http://schemas.microsoft.com/office/drawing/2014/main" id="{F90ED2F5-9212-404B-9716-E0A6EBB98A81}"/>
              </a:ext>
            </a:extLst>
          </p:cNvPr>
          <p:cNvCxnSpPr>
            <a:cxnSpLocks/>
          </p:cNvCxnSpPr>
          <p:nvPr/>
        </p:nvCxnSpPr>
        <p:spPr>
          <a:xfrm flipV="1">
            <a:off x="1927551" y="1569003"/>
            <a:ext cx="2947" cy="335720"/>
          </a:xfrm>
          <a:prstGeom prst="straightConnector1">
            <a:avLst/>
          </a:prstGeom>
          <a:ln w="19050">
            <a:solidFill>
              <a:srgbClr val="EC008C"/>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 xmlns:a16="http://schemas.microsoft.com/office/drawing/2014/main" id="{5A8B7CCF-33A1-244A-BDFB-5486284CA253}"/>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cxnSp>
        <p:nvCxnSpPr>
          <p:cNvPr id="59" name="Straight Arrow Connector 58">
            <a:extLst>
              <a:ext uri="{FF2B5EF4-FFF2-40B4-BE49-F238E27FC236}">
                <a16:creationId xmlns="" xmlns:a16="http://schemas.microsoft.com/office/drawing/2014/main" id="{DC51504A-37A1-DA46-A376-C1C1FF95B7E0}"/>
              </a:ext>
            </a:extLst>
          </p:cNvPr>
          <p:cNvCxnSpPr>
            <a:cxnSpLocks/>
          </p:cNvCxnSpPr>
          <p:nvPr/>
        </p:nvCxnSpPr>
        <p:spPr>
          <a:xfrm flipV="1">
            <a:off x="1280132" y="2494107"/>
            <a:ext cx="1320293" cy="1330008"/>
          </a:xfrm>
          <a:prstGeom prst="straightConnector1">
            <a:avLst/>
          </a:prstGeom>
          <a:ln w="19050">
            <a:solidFill>
              <a:srgbClr val="EC008C"/>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 xmlns:a16="http://schemas.microsoft.com/office/drawing/2014/main" id="{552443E7-F580-554F-8D56-C9EE071C6F1B}"/>
              </a:ext>
            </a:extLst>
          </p:cNvPr>
          <p:cNvSpPr txBox="1"/>
          <p:nvPr/>
        </p:nvSpPr>
        <p:spPr>
          <a:xfrm>
            <a:off x="1028256" y="995212"/>
            <a:ext cx="2107393" cy="507831"/>
          </a:xfrm>
          <a:prstGeom prst="rect">
            <a:avLst/>
          </a:prstGeom>
          <a:noFill/>
        </p:spPr>
        <p:txBody>
          <a:bodyPr wrap="square">
            <a:spAutoFit/>
          </a:bodyPr>
          <a:lstStyle/>
          <a:p>
            <a:r>
              <a:rPr lang="en-GB" b="1" dirty="0">
                <a:solidFill>
                  <a:srgbClr val="EC008C"/>
                </a:solidFill>
                <a:sym typeface="Gill Sans"/>
              </a:rPr>
              <a:t>Derivative of activation function</a:t>
            </a:r>
            <a:endParaRPr lang="en-US" b="1" dirty="0">
              <a:solidFill>
                <a:srgbClr val="EC008C"/>
              </a:solidFill>
            </a:endParaRPr>
          </a:p>
        </p:txBody>
      </p:sp>
    </p:spTree>
    <p:extLst>
      <p:ext uri="{BB962C8B-B14F-4D97-AF65-F5344CB8AC3E}">
        <p14:creationId xmlns:p14="http://schemas.microsoft.com/office/powerpoint/2010/main" val="38419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495111"/>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379364"/>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1" name="Oval 40">
            <a:extLst>
              <a:ext uri="{FF2B5EF4-FFF2-40B4-BE49-F238E27FC236}">
                <a16:creationId xmlns="" xmlns:a16="http://schemas.microsoft.com/office/drawing/2014/main" id="{DB4524E4-908F-4933-8BC1-6FD4F28CBC51}"/>
              </a:ext>
            </a:extLst>
          </p:cNvPr>
          <p:cNvSpPr/>
          <p:nvPr/>
        </p:nvSpPr>
        <p:spPr>
          <a:xfrm>
            <a:off x="6805892" y="2629976"/>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8141777" y="204369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endCxn id="42" idx="1"/>
          </p:cNvCxnSpPr>
          <p:nvPr/>
        </p:nvCxnSpPr>
        <p:spPr>
          <a:xfrm>
            <a:off x="7676899" y="183645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291892" y="2444662"/>
            <a:ext cx="921058" cy="420195"/>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p:cNvCxnSpPr>
          <p:nvPr/>
        </p:nvCxnSpPr>
        <p:spPr>
          <a:xfrm>
            <a:off x="5964621" y="1729992"/>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614245"/>
            <a:ext cx="841271" cy="25061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896077"/>
            <a:ext cx="983617" cy="802694"/>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p:cNvCxnSpPr>
          <p:nvPr/>
        </p:nvCxnSpPr>
        <p:spPr>
          <a:xfrm flipV="1">
            <a:off x="5893448" y="1896077"/>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30766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1</a:t>
            </a:r>
            <a:endParaRPr lang="en-GB" sz="1620" baseline="-25000" dirty="0">
              <a:solidFill>
                <a:schemeClr val="bg2">
                  <a:lumMod val="5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56089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66767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rPr>
              <a:t>w</a:t>
            </a:r>
            <a:r>
              <a:rPr lang="en-GB" sz="1620" baseline="-25000" dirty="0">
                <a:solidFill>
                  <a:schemeClr val="bg2">
                    <a:lumMod val="50000"/>
                  </a:schemeClr>
                </a:solidFill>
              </a:rPr>
              <a:t>2</a:t>
            </a:r>
            <a:endParaRPr lang="en-GB" sz="1620" baseline="-25000" dirty="0">
              <a:solidFill>
                <a:schemeClr val="bg2">
                  <a:lumMod val="5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278577"/>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844901" y="1535836"/>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380729" y="2411659"/>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50000"/>
                  </a:schemeClr>
                </a:solidFill>
                <a:sym typeface="Gill Sans"/>
              </a:rPr>
              <a:t>w</a:t>
            </a:r>
            <a:r>
              <a:rPr lang="en-GB" sz="1620" baseline="-25000" dirty="0">
                <a:solidFill>
                  <a:schemeClr val="bg2">
                    <a:lumMod val="50000"/>
                  </a:schemeClr>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206621" y="3122335"/>
                <a:ext cx="5925029" cy="1065420"/>
              </a:xfrm>
              <a:prstGeom prst="rect">
                <a:avLst/>
              </a:prstGeom>
              <a:noFill/>
            </p:spPr>
            <p:txBody>
              <a:bodyPr wrap="square" rtlCol="0">
                <a:spAutoFit/>
              </a:bodyPr>
              <a:lstStyle/>
              <a:p>
                <a:pPr>
                  <a:spcBef>
                    <a:spcPts val="500"/>
                  </a:spcBef>
                </a:pPr>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den>
                    </m:f>
                    <m:r>
                      <a:rPr lang="en-GB" sz="1600" i="1">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m:t>
                    </m:r>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𝑜𝑢𝑡</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h</m:t>
                            </m:r>
                          </m:e>
                          <m:sub>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𝑖𝑛</m:t>
                            </m:r>
                          </m:sub>
                        </m:sSub>
                      </m:den>
                    </m:f>
                    <m:r>
                      <a:rPr lang="en-GB" sz="1600" b="0" i="1" smtClean="0">
                        <a:latin typeface="Cambria Math" panose="02040503050406030204" pitchFamily="18" charset="0"/>
                        <a:ea typeface="Cambria Math" panose="02040503050406030204" pitchFamily="18" charset="0"/>
                      </a:rPr>
                      <m:t>∗</m:t>
                    </m:r>
                    <m:f>
                      <m:fPr>
                        <m:ctrlPr>
                          <a:rPr lang="en-US" sz="1600" i="1" smtClean="0">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1,</m:t>
                            </m:r>
                            <m:r>
                              <a:rPr lang="en-GB" sz="1600" i="1" smtClean="0">
                                <a:latin typeface="Cambria Math" panose="02040503050406030204" pitchFamily="18" charset="0"/>
                                <a:ea typeface="Cambria Math" panose="02040503050406030204" pitchFamily="18" charset="0"/>
                              </a:rPr>
                              <m:t>𝑖𝑛</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oMath>
                </a14:m>
                <a:r>
                  <a:rPr lang="en-US" sz="1600" dirty="0">
                    <a:latin typeface="Cambria Math" panose="02040503050406030204" pitchFamily="18" charset="0"/>
                    <a:ea typeface="Cambria Math" panose="02040503050406030204" pitchFamily="18" charset="0"/>
                  </a:rPr>
                  <a:t> = </a:t>
                </a:r>
                <a:r>
                  <a:rPr lang="en-GB" sz="1600" dirty="0">
                    <a:latin typeface="Cambria Math" panose="02040503050406030204" pitchFamily="18" charset="0"/>
                    <a:ea typeface="Cambria Math" panose="02040503050406030204" pitchFamily="18" charset="0"/>
                    <a:cs typeface="Times New Roman" panose="02020603050405020304" pitchFamily="18" charset="0"/>
                  </a:rPr>
                  <a:t>0.14786  * </a:t>
                </a:r>
                <a:r>
                  <a:rPr lang="en-US" sz="1600" dirty="0">
                    <a:latin typeface="Cambria Math" panose="02040503050406030204" pitchFamily="18" charset="0"/>
                    <a:ea typeface="Cambria Math" panose="02040503050406030204" pitchFamily="18" charset="0"/>
                    <a:cs typeface="Times New Roman" panose="02020603050405020304" pitchFamily="18" charset="0"/>
                  </a:rPr>
                  <a:t>0.19661 *1 </a:t>
                </a:r>
                <a:r>
                  <a:rPr lang="en-GB" sz="1600" dirty="0">
                    <a:latin typeface="Cambria Math" panose="02040503050406030204" pitchFamily="18" charset="0"/>
                    <a:ea typeface="Cambria Math" panose="02040503050406030204" pitchFamily="18" charset="0"/>
                    <a:cs typeface="Times New Roman" panose="02020603050405020304" pitchFamily="18" charset="0"/>
                  </a:rPr>
                  <a:t>= 0.02907</a:t>
                </a:r>
              </a:p>
              <a:p>
                <a:pPr>
                  <a:spcBef>
                    <a:spcPts val="500"/>
                  </a:spcBef>
                </a:pPr>
                <a:endParaRPr lang="en-US" sz="1600" dirty="0">
                  <a:latin typeface="Cambria Math" panose="02040503050406030204" pitchFamily="18" charset="0"/>
                  <a:ea typeface="Cambria Math" panose="02040503050406030204" pitchFamily="18" charset="0"/>
                </a:endParaRPr>
              </a:p>
              <a:p>
                <a:pPr>
                  <a:spcBef>
                    <a:spcPts val="500"/>
                  </a:spcBef>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ea typeface="Cambria Math" panose="02040503050406030204" pitchFamily="18" charset="0"/>
                        </a:rPr>
                        <m:t> </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206621" y="3122335"/>
                <a:ext cx="5925029" cy="1065420"/>
              </a:xfrm>
              <a:prstGeom prst="rect">
                <a:avLst/>
              </a:prstGeom>
              <a:blipFill>
                <a:blip r:embed="rId3"/>
                <a:stretch>
                  <a:fillRect b="-4706"/>
                </a:stretch>
              </a:blipFill>
            </p:spPr>
            <p:txBody>
              <a:bodyPr/>
              <a:lstStyle/>
              <a:p>
                <a:r>
                  <a:rPr lang="en-US">
                    <a:noFill/>
                  </a:rPr>
                  <a:t> </a:t>
                </a:r>
              </a:p>
            </p:txBody>
          </p:sp>
        </mc:Fallback>
      </mc:AlternateContent>
      <p:sp>
        <p:nvSpPr>
          <p:cNvPr id="26" name="Oval 25">
            <a:extLst>
              <a:ext uri="{FF2B5EF4-FFF2-40B4-BE49-F238E27FC236}">
                <a16:creationId xmlns="" xmlns:a16="http://schemas.microsoft.com/office/drawing/2014/main" id="{8ACD3370-BDE1-7243-AF32-AD3AE360E580}"/>
              </a:ext>
            </a:extLst>
          </p:cNvPr>
          <p:cNvSpPr/>
          <p:nvPr/>
        </p:nvSpPr>
        <p:spPr>
          <a:xfrm>
            <a:off x="6508195" y="1269473"/>
            <a:ext cx="1236826" cy="1041568"/>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9050">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bg2">
                    <a:lumMod val="10000"/>
                  </a:schemeClr>
                </a:solidFill>
              </a:rPr>
              <a:t>h</a:t>
            </a:r>
            <a:r>
              <a:rPr lang="en-US" sz="1400" baseline="-25000" dirty="0">
                <a:solidFill>
                  <a:schemeClr val="bg2">
                    <a:lumMod val="10000"/>
                  </a:schemeClr>
                </a:solidFill>
              </a:rPr>
              <a:t>1,in </a:t>
            </a:r>
            <a:r>
              <a:rPr lang="en-US" sz="1400" dirty="0">
                <a:solidFill>
                  <a:schemeClr val="bg2">
                    <a:lumMod val="10000"/>
                  </a:schemeClr>
                </a:solidFill>
              </a:rPr>
              <a:t>h</a:t>
            </a:r>
            <a:r>
              <a:rPr lang="en-US" sz="1400" baseline="-25000" dirty="0">
                <a:solidFill>
                  <a:schemeClr val="bg2">
                    <a:lumMod val="10000"/>
                  </a:schemeClr>
                </a:solidFill>
              </a:rPr>
              <a:t>1,out</a:t>
            </a:r>
          </a:p>
          <a:p>
            <a:pPr algn="ctr"/>
            <a:endParaRPr lang="en-US" baseline="-25000" dirty="0"/>
          </a:p>
        </p:txBody>
      </p:sp>
      <p:cxnSp>
        <p:nvCxnSpPr>
          <p:cNvPr id="31" name="Straight Connector 30">
            <a:extLst>
              <a:ext uri="{FF2B5EF4-FFF2-40B4-BE49-F238E27FC236}">
                <a16:creationId xmlns="" xmlns:a16="http://schemas.microsoft.com/office/drawing/2014/main" id="{14D60B32-3FE5-F64B-A2D8-A824EB6B3580}"/>
              </a:ext>
            </a:extLst>
          </p:cNvPr>
          <p:cNvCxnSpPr>
            <a:cxnSpLocks/>
          </p:cNvCxnSpPr>
          <p:nvPr/>
        </p:nvCxnSpPr>
        <p:spPr>
          <a:xfrm>
            <a:off x="7062046" y="1340635"/>
            <a:ext cx="0" cy="9255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5041820-31E0-5F47-8BCF-93FD5DCB1513}"/>
              </a:ext>
            </a:extLst>
          </p:cNvPr>
          <p:cNvSpPr txBox="1"/>
          <p:nvPr/>
        </p:nvSpPr>
        <p:spPr>
          <a:xfrm>
            <a:off x="5929021" y="3246424"/>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36" name="TextBox 35">
            <a:extLst>
              <a:ext uri="{FF2B5EF4-FFF2-40B4-BE49-F238E27FC236}">
                <a16:creationId xmlns="" xmlns:a16="http://schemas.microsoft.com/office/drawing/2014/main" id="{5BF7E6B1-68D9-E248-BEA4-EA28BE5D15DE}"/>
              </a:ext>
            </a:extLst>
          </p:cNvPr>
          <p:cNvSpPr txBox="1"/>
          <p:nvPr/>
        </p:nvSpPr>
        <p:spPr>
          <a:xfrm>
            <a:off x="6935469" y="3159967"/>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
        <p:nvSpPr>
          <p:cNvPr id="40" name="Curved Down Arrow 39">
            <a:extLst>
              <a:ext uri="{FF2B5EF4-FFF2-40B4-BE49-F238E27FC236}">
                <a16:creationId xmlns="" xmlns:a16="http://schemas.microsoft.com/office/drawing/2014/main" id="{16917564-7DD3-D044-8A93-9996E584B2AF}"/>
              </a:ext>
            </a:extLst>
          </p:cNvPr>
          <p:cNvSpPr/>
          <p:nvPr/>
        </p:nvSpPr>
        <p:spPr>
          <a:xfrm rot="1212634" flipH="1">
            <a:off x="7304698" y="1288644"/>
            <a:ext cx="1366815" cy="514670"/>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 xmlns:a16="http://schemas.microsoft.com/office/drawing/2014/main" id="{5EECD25A-9CD9-474C-B67C-5EC6B99CE623}"/>
              </a:ext>
            </a:extLst>
          </p:cNvPr>
          <p:cNvSpPr/>
          <p:nvPr/>
        </p:nvSpPr>
        <p:spPr>
          <a:xfrm flipH="1">
            <a:off x="6748302" y="945815"/>
            <a:ext cx="790228" cy="351268"/>
          </a:xfrm>
          <a:prstGeom prst="curvedDownArrow">
            <a:avLst>
              <a:gd name="adj1" fmla="val 25000"/>
              <a:gd name="adj2" fmla="val 50000"/>
              <a:gd name="adj3" fmla="val 2867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a:extLst>
              <a:ext uri="{FF2B5EF4-FFF2-40B4-BE49-F238E27FC236}">
                <a16:creationId xmlns="" xmlns:a16="http://schemas.microsoft.com/office/drawing/2014/main" id="{1D828FE4-14A2-4F41-AE7E-70967EAF556E}"/>
              </a:ext>
            </a:extLst>
          </p:cNvPr>
          <p:cNvSpPr/>
          <p:nvPr/>
        </p:nvSpPr>
        <p:spPr>
          <a:xfrm rot="20619163" flipH="1">
            <a:off x="6166372" y="1096040"/>
            <a:ext cx="618172" cy="335518"/>
          </a:xfrm>
          <a:prstGeom prst="curvedDownArrow">
            <a:avLst>
              <a:gd name="adj1" fmla="val 25000"/>
              <a:gd name="adj2" fmla="val 50000"/>
              <a:gd name="adj3" fmla="val 28678"/>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 xmlns:a16="http://schemas.microsoft.com/office/drawing/2014/main" id="{53D1C43F-4F6C-5C40-82F2-FEE98DC944FD}"/>
              </a:ext>
            </a:extLst>
          </p:cNvPr>
          <p:cNvSpPr txBox="1"/>
          <p:nvPr/>
        </p:nvSpPr>
        <p:spPr>
          <a:xfrm>
            <a:off x="320559" y="1804521"/>
            <a:ext cx="1996323" cy="923330"/>
          </a:xfrm>
          <a:prstGeom prst="rect">
            <a:avLst/>
          </a:prstGeom>
          <a:noFill/>
        </p:spPr>
        <p:txBody>
          <a:bodyPr wrap="square" rtlCol="0">
            <a:spAutoFit/>
          </a:bodyPr>
          <a:lstStyle/>
          <a:p>
            <a:r>
              <a:rPr lang="en-US" b="1" dirty="0">
                <a:solidFill>
                  <a:srgbClr val="EC008C"/>
                </a:solidFill>
              </a:rPr>
              <a:t>Delta values 𝛿 : weighted error at the next layer * derivative of activation function </a:t>
            </a:r>
          </a:p>
        </p:txBody>
      </p:sp>
      <p:sp>
        <p:nvSpPr>
          <p:cNvPr id="58" name="TextBox 57">
            <a:extLst>
              <a:ext uri="{FF2B5EF4-FFF2-40B4-BE49-F238E27FC236}">
                <a16:creationId xmlns="" xmlns:a16="http://schemas.microsoft.com/office/drawing/2014/main" id="{2FF947A6-A247-CF4B-977A-1FC937881B96}"/>
              </a:ext>
            </a:extLst>
          </p:cNvPr>
          <p:cNvSpPr txBox="1"/>
          <p:nvPr/>
        </p:nvSpPr>
        <p:spPr>
          <a:xfrm>
            <a:off x="2238133" y="2116340"/>
            <a:ext cx="1322914" cy="507831"/>
          </a:xfrm>
          <a:prstGeom prst="rect">
            <a:avLst/>
          </a:prstGeom>
          <a:noFill/>
        </p:spPr>
        <p:txBody>
          <a:bodyPr wrap="square" rtlCol="0">
            <a:spAutoFit/>
          </a:bodyPr>
          <a:lstStyle/>
          <a:p>
            <a:r>
              <a:rPr lang="en-US" b="1" dirty="0">
                <a:solidFill>
                  <a:srgbClr val="EC008C"/>
                </a:solidFill>
              </a:rPr>
              <a:t>Local input signal</a:t>
            </a:r>
          </a:p>
        </p:txBody>
      </p:sp>
      <p:sp>
        <p:nvSpPr>
          <p:cNvPr id="59" name="Right Brace 58">
            <a:extLst>
              <a:ext uri="{FF2B5EF4-FFF2-40B4-BE49-F238E27FC236}">
                <a16:creationId xmlns="" xmlns:a16="http://schemas.microsoft.com/office/drawing/2014/main" id="{98CFE36E-180F-2544-AFB9-D3180183EC91}"/>
              </a:ext>
            </a:extLst>
          </p:cNvPr>
          <p:cNvSpPr/>
          <p:nvPr/>
        </p:nvSpPr>
        <p:spPr>
          <a:xfrm rot="16200000">
            <a:off x="1402581" y="2436784"/>
            <a:ext cx="233135" cy="1057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Right Brace 59">
            <a:extLst>
              <a:ext uri="{FF2B5EF4-FFF2-40B4-BE49-F238E27FC236}">
                <a16:creationId xmlns="" xmlns:a16="http://schemas.microsoft.com/office/drawing/2014/main" id="{C3F2217B-34AD-7247-A3B0-CCCFD92E12B5}"/>
              </a:ext>
            </a:extLst>
          </p:cNvPr>
          <p:cNvSpPr/>
          <p:nvPr/>
        </p:nvSpPr>
        <p:spPr>
          <a:xfrm rot="16200000">
            <a:off x="2462959" y="2642126"/>
            <a:ext cx="222482" cy="6716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 xmlns:a16="http://schemas.microsoft.com/office/drawing/2014/main" id="{0F6E3D87-29CA-A342-9D43-271C254885FF}"/>
              </a:ext>
            </a:extLst>
          </p:cNvPr>
          <p:cNvSpPr txBox="1"/>
          <p:nvPr/>
        </p:nvSpPr>
        <p:spPr>
          <a:xfrm>
            <a:off x="8519084" y="2387316"/>
            <a:ext cx="370717" cy="338554"/>
          </a:xfrm>
          <a:prstGeom prst="rect">
            <a:avLst/>
          </a:prstGeom>
          <a:noFill/>
        </p:spPr>
        <p:txBody>
          <a:bodyPr wrap="square" rtlCol="0">
            <a:spAutoFit/>
          </a:bodyPr>
          <a:lstStyle/>
          <a:p>
            <a:r>
              <a:rPr lang="en-US" sz="1600" b="1" dirty="0"/>
              <a:t>J</a:t>
            </a:r>
          </a:p>
        </p:txBody>
      </p:sp>
    </p:spTree>
    <p:extLst>
      <p:ext uri="{BB962C8B-B14F-4D97-AF65-F5344CB8AC3E}">
        <p14:creationId xmlns:p14="http://schemas.microsoft.com/office/powerpoint/2010/main" val="326989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animBg="1"/>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Training example: Backward pass</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295079"/>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179332"/>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0" name="Oval 39">
            <a:extLst>
              <a:ext uri="{FF2B5EF4-FFF2-40B4-BE49-F238E27FC236}">
                <a16:creationId xmlns="" xmlns:a16="http://schemas.microsoft.com/office/drawing/2014/main" id="{2C4AAE23-27E9-47DE-8AE5-0B493CC7D112}"/>
              </a:ext>
            </a:extLst>
          </p:cNvPr>
          <p:cNvSpPr/>
          <p:nvPr/>
        </p:nvSpPr>
        <p:spPr>
          <a:xfrm>
            <a:off x="6561499" y="1295079"/>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41" name="Oval 40">
            <a:extLst>
              <a:ext uri="{FF2B5EF4-FFF2-40B4-BE49-F238E27FC236}">
                <a16:creationId xmlns="" xmlns:a16="http://schemas.microsoft.com/office/drawing/2014/main" id="{DB4524E4-908F-4933-8BC1-6FD4F28CBC51}"/>
              </a:ext>
            </a:extLst>
          </p:cNvPr>
          <p:cNvSpPr/>
          <p:nvPr/>
        </p:nvSpPr>
        <p:spPr>
          <a:xfrm>
            <a:off x="6561499" y="2179332"/>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7512377" y="173720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stCxn id="40" idx="6"/>
            <a:endCxn id="42" idx="1"/>
          </p:cNvCxnSpPr>
          <p:nvPr/>
        </p:nvCxnSpPr>
        <p:spPr>
          <a:xfrm>
            <a:off x="7047499" y="152996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047499" y="2138172"/>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a:endCxn id="40" idx="2"/>
          </p:cNvCxnSpPr>
          <p:nvPr/>
        </p:nvCxnSpPr>
        <p:spPr>
          <a:xfrm>
            <a:off x="5964621" y="1529960"/>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414213"/>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696045"/>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a:endCxn id="40" idx="3"/>
          </p:cNvCxnSpPr>
          <p:nvPr/>
        </p:nvCxnSpPr>
        <p:spPr>
          <a:xfrm flipV="1">
            <a:off x="5893448" y="1696045"/>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107631"/>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1</a:t>
            </a:r>
            <a:endParaRPr lang="en-GB" sz="1620" baseline="-25000" dirty="0">
              <a:solidFill>
                <a:schemeClr val="bg2">
                  <a:lumMod val="1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3608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467641"/>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2</a:t>
            </a:r>
            <a:endParaRPr lang="en-GB" sz="1620" baseline="-25000" dirty="0">
              <a:solidFill>
                <a:schemeClr val="bg2">
                  <a:lumMod val="1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078545"/>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214744" y="133550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191656" y="222701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6</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F94F360F-C425-9A4C-B0F4-F8F5FA1CA535}"/>
                  </a:ext>
                </a:extLst>
              </p:cNvPr>
              <p:cNvSpPr txBox="1"/>
              <p:nvPr/>
            </p:nvSpPr>
            <p:spPr>
              <a:xfrm>
                <a:off x="1643606" y="1118674"/>
                <a:ext cx="2186414" cy="2689519"/>
              </a:xfrm>
              <a:prstGeom prst="rect">
                <a:avLst/>
              </a:prstGeom>
              <a:noFill/>
            </p:spPr>
            <p:txBody>
              <a:bodyPr wrap="square" rtlCol="0">
                <a:spAutoFit/>
              </a:bodyPr>
              <a:lstStyle/>
              <a:p>
                <a:endParaRPr lang="en-US" sz="1600" i="1"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smtClean="0">
                            <a:latin typeface="Cambria Math"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𝐽</m:t>
                        </m:r>
                      </m:num>
                      <m:den>
                        <m:r>
                          <a:rPr lang="en-US" sz="1600" i="1" smtClean="0">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1</m:t>
                            </m:r>
                          </m:sub>
                        </m:sSub>
                      </m:den>
                    </m:f>
                    <m:r>
                      <a:rPr lang="en-GB" sz="1600" b="0" i="1" smtClean="0">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b="0" i="0" smtClean="0">
                        <a:latin typeface="Cambria Math" panose="02040503050406030204" pitchFamily="18" charset="0"/>
                        <a:ea typeface="Cambria Math" panose="02040503050406030204" pitchFamily="18" charset="0"/>
                      </a:rPr>
                      <m:t>0.02907</m:t>
                    </m:r>
                    <m:r>
                      <a:rPr lang="en-GB" sz="1600" i="1" smtClean="0">
                        <a:latin typeface="Cambria Math" panose="02040503050406030204" pitchFamily="18" charset="0"/>
                        <a:ea typeface="Cambria Math" panose="02040503050406030204" pitchFamily="18" charset="0"/>
                      </a:rPr>
                      <m:t> </m:t>
                    </m:r>
                  </m:oMath>
                </a14:m>
                <a:endParaRPr lang="en-US" sz="1600"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2</m:t>
                            </m:r>
                          </m:sub>
                        </m:sSub>
                      </m:den>
                    </m:f>
                    <m:r>
                      <a:rPr lang="en-GB" sz="1600" i="1">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a:latin typeface="Cambria Math" panose="02040503050406030204" pitchFamily="18" charset="0"/>
                        <a:ea typeface="Cambria Math" panose="02040503050406030204" pitchFamily="18" charset="0"/>
                      </a:rPr>
                      <m:t>0.02907</m:t>
                    </m:r>
                  </m:oMath>
                </a14:m>
                <a:endParaRPr lang="en-US" sz="1600"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3</m:t>
                            </m:r>
                          </m:sub>
                        </m:sSub>
                      </m:den>
                    </m:f>
                    <m:r>
                      <a:rPr lang="en-GB" sz="1600" i="1">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a:latin typeface="Cambria Math" panose="02040503050406030204" pitchFamily="18" charset="0"/>
                        <a:ea typeface="Cambria Math" panose="02040503050406030204" pitchFamily="18" charset="0"/>
                      </a:rPr>
                      <m:t>0.0</m:t>
                    </m:r>
                    <m:r>
                      <a:rPr lang="en-GB" sz="1600" b="0" i="0" smtClean="0">
                        <a:latin typeface="Cambria Math" panose="02040503050406030204" pitchFamily="18" charset="0"/>
                        <a:ea typeface="Cambria Math" panose="02040503050406030204" pitchFamily="18" charset="0"/>
                      </a:rPr>
                      <m:t>3697</m:t>
                    </m:r>
                  </m:oMath>
                </a14:m>
                <a:endParaRPr lang="en-US" sz="1600"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4</m:t>
                            </m:r>
                          </m:sub>
                        </m:sSub>
                      </m:den>
                    </m:f>
                    <m:r>
                      <a:rPr lang="en-GB" sz="1600" i="1">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GB" sz="1600">
                        <a:latin typeface="Cambria Math" panose="02040503050406030204" pitchFamily="18" charset="0"/>
                        <a:ea typeface="Cambria Math" panose="02040503050406030204" pitchFamily="18" charset="0"/>
                      </a:rPr>
                      <m:t>0.0</m:t>
                    </m:r>
                    <m:r>
                      <a:rPr lang="en-GB" sz="1600" b="0" i="0" smtClean="0">
                        <a:latin typeface="Cambria Math" panose="02040503050406030204" pitchFamily="18" charset="0"/>
                        <a:ea typeface="Cambria Math" panose="02040503050406030204" pitchFamily="18" charset="0"/>
                      </a:rPr>
                      <m:t>3697</m:t>
                    </m:r>
                  </m:oMath>
                </a14:m>
                <a:endParaRPr lang="en-US" sz="1600"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5</m:t>
                            </m:r>
                          </m:sub>
                        </m:sSub>
                      </m:den>
                    </m:f>
                    <m:r>
                      <a:rPr lang="en-GB" sz="1600" i="1">
                        <a:latin typeface="Cambria Math" panose="02040503050406030204" pitchFamily="18" charset="0"/>
                        <a:ea typeface="Cambria Math" panose="02040503050406030204" pitchFamily="18" charset="0"/>
                      </a:rPr>
                      <m:t>=</m:t>
                    </m:r>
                  </m:oMath>
                </a14:m>
                <a:r>
                  <a:rPr lang="en-US" sz="1600"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0.03977</a:t>
                </a:r>
                <a:endParaRPr lang="en-US" sz="1600" dirty="0">
                  <a:latin typeface="Cambria Math" panose="02040503050406030204" pitchFamily="18" charset="0"/>
                  <a:ea typeface="Cambria Math" panose="02040503050406030204" pitchFamily="18" charset="0"/>
                </a:endParaRPr>
              </a:p>
              <a:p>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6</m:t>
                            </m:r>
                          </m:sub>
                        </m:sSub>
                      </m:den>
                    </m:f>
                    <m:r>
                      <a:rPr lang="en-GB" sz="1600" i="1">
                        <a:latin typeface="Cambria Math" panose="02040503050406030204" pitchFamily="18" charset="0"/>
                        <a:ea typeface="Cambria Math" panose="02040503050406030204" pitchFamily="18" charset="0"/>
                      </a:rPr>
                      <m:t>=</m:t>
                    </m:r>
                  </m:oMath>
                </a14:m>
                <a:r>
                  <a:rPr lang="en-GB" sz="1600" dirty="0">
                    <a:latin typeface="Cambria Math" panose="02040503050406030204" pitchFamily="18" charset="0"/>
                    <a:ea typeface="Cambria Math" panose="02040503050406030204" pitchFamily="18" charset="0"/>
                    <a:cs typeface="Times New Roman" panose="02020603050405020304" pitchFamily="18" charset="0"/>
                  </a:rPr>
                  <a:t> </a:t>
                </a:r>
                <a:r>
                  <a:rPr lang="en-GB" sz="1600" dirty="0">
                    <a:latin typeface="Cambria Math" panose="02040503050406030204" pitchFamily="18" charset="0"/>
                    <a:ea typeface="Cambria Math" panose="02040503050406030204" pitchFamily="18" charset="0"/>
                  </a:rPr>
                  <a:t>0.07393</a:t>
                </a:r>
                <a:endParaRPr lang="en-US" sz="1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4F360F-C425-9A4C-B0F4-F8F5FA1CA535}"/>
                  </a:ext>
                </a:extLst>
              </p:cNvPr>
              <p:cNvSpPr txBox="1">
                <a:spLocks noRot="1" noChangeAspect="1" noMove="1" noResize="1" noEditPoints="1" noAdjustHandles="1" noChangeArrowheads="1" noChangeShapeType="1" noTextEdit="1"/>
              </p:cNvSpPr>
              <p:nvPr/>
            </p:nvSpPr>
            <p:spPr>
              <a:xfrm>
                <a:off x="1643606" y="1118674"/>
                <a:ext cx="2186414" cy="2689519"/>
              </a:xfrm>
              <a:prstGeom prst="rect">
                <a:avLst/>
              </a:prstGeom>
              <a:blipFill>
                <a:blip r:embed="rId3"/>
                <a:stretch>
                  <a:fillRect/>
                </a:stretch>
              </a:blipFill>
            </p:spPr>
            <p:txBody>
              <a:bodyPr/>
              <a:lstStyle/>
              <a:p>
                <a:r>
                  <a:rPr lang="en-US">
                    <a:noFill/>
                  </a:rPr>
                  <a:t> </a:t>
                </a:r>
              </a:p>
            </p:txBody>
          </p:sp>
        </mc:Fallback>
      </mc:AlternateContent>
      <p:sp>
        <p:nvSpPr>
          <p:cNvPr id="24" name="TextBox 23">
            <a:extLst>
              <a:ext uri="{FF2B5EF4-FFF2-40B4-BE49-F238E27FC236}">
                <a16:creationId xmlns="" xmlns:a16="http://schemas.microsoft.com/office/drawing/2014/main" id="{02880DD1-6802-684B-879C-A64F25ADDCF3}"/>
              </a:ext>
            </a:extLst>
          </p:cNvPr>
          <p:cNvSpPr txBox="1"/>
          <p:nvPr/>
        </p:nvSpPr>
        <p:spPr>
          <a:xfrm>
            <a:off x="5463359" y="3063585"/>
            <a:ext cx="1002523" cy="1479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ctr">
            <a:spAutoFit/>
          </a:bodyPr>
          <a:lstStyle/>
          <a:p>
            <a:pPr defTabSz="308610" hangingPunct="0">
              <a:lnSpc>
                <a:spcPts val="2228"/>
              </a:lnSpc>
              <a:tabLst>
                <a:tab pos="565785" algn="l"/>
              </a:tabLst>
            </a:pPr>
            <a:r>
              <a:rPr lang="en-GB" sz="1600" dirty="0">
                <a:solidFill>
                  <a:srgbClr val="1C3D74"/>
                </a:solidFill>
                <a:sym typeface="Gill Sans"/>
              </a:rPr>
              <a:t>Inputs </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rPr>
              <a:t>=</a:t>
            </a:r>
            <a:r>
              <a:rPr lang="en-GB" sz="1600" dirty="0">
                <a:solidFill>
                  <a:srgbClr val="1C3D74"/>
                </a:solidFill>
                <a:cs typeface="Times New Roman" panose="02020603050405020304" pitchFamily="18" charset="0"/>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x</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endParaRPr>
          </a:p>
          <a:p>
            <a:pPr defTabSz="308610" hangingPunct="0">
              <a:lnSpc>
                <a:spcPts val="2228"/>
              </a:lnSpc>
              <a:tabLst>
                <a:tab pos="565785" algn="l"/>
              </a:tabLst>
            </a:pPr>
            <a:r>
              <a:rPr lang="en-GB" sz="1600" dirty="0">
                <a:solidFill>
                  <a:srgbClr val="1C3D74"/>
                </a:solidFill>
              </a:rPr>
              <a:t>Target </a:t>
            </a:r>
          </a:p>
          <a:p>
            <a:pPr defTabSz="308610" hangingPunct="0">
              <a:lnSpc>
                <a:spcPts val="2228"/>
              </a:lnSpc>
              <a:tabLst>
                <a:tab pos="565785" algn="l"/>
              </a:tabLst>
            </a:pPr>
            <a:r>
              <a:rPr lang="en-GB" sz="1600" i="1" dirty="0">
                <a:solidFill>
                  <a:srgbClr val="1C3D74"/>
                </a:solidFill>
                <a:cs typeface="Times New Roman" panose="02020603050405020304" pitchFamily="18" charset="0"/>
              </a:rPr>
              <a:t>  o=</a:t>
            </a:r>
            <a:r>
              <a:rPr lang="en-GB" sz="1600" dirty="0">
                <a:solidFill>
                  <a:srgbClr val="1C3D74"/>
                </a:solidFill>
                <a:cs typeface="Times New Roman" panose="02020603050405020304" pitchFamily="18" charset="0"/>
              </a:rPr>
              <a:t>0</a:t>
            </a:r>
          </a:p>
        </p:txBody>
      </p:sp>
      <p:sp>
        <p:nvSpPr>
          <p:cNvPr id="25" name="TextBox 24">
            <a:extLst>
              <a:ext uri="{FF2B5EF4-FFF2-40B4-BE49-F238E27FC236}">
                <a16:creationId xmlns="" xmlns:a16="http://schemas.microsoft.com/office/drawing/2014/main" id="{6B6B861A-1C67-234E-9333-ED538398B14B}"/>
              </a:ext>
            </a:extLst>
          </p:cNvPr>
          <p:cNvSpPr txBox="1"/>
          <p:nvPr/>
        </p:nvSpPr>
        <p:spPr>
          <a:xfrm>
            <a:off x="6702068" y="2909762"/>
            <a:ext cx="1619104" cy="168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308610" hangingPunct="0">
              <a:lnSpc>
                <a:spcPts val="2228"/>
              </a:lnSpc>
              <a:tabLst>
                <a:tab pos="565785" algn="l"/>
              </a:tabLst>
            </a:pPr>
            <a:r>
              <a:rPr lang="en-GB" sz="1600" dirty="0">
                <a:solidFill>
                  <a:srgbClr val="1C3D74"/>
                </a:solidFill>
                <a:sym typeface="Gill Sans"/>
              </a:rPr>
              <a:t>Initial Weights</a:t>
            </a:r>
            <a:endParaRPr lang="en-GB" sz="1600" i="1" dirty="0">
              <a:solidFill>
                <a:srgbClr val="1C3D74"/>
              </a:solidFill>
              <a:cs typeface="Times New Roman" panose="02020603050405020304" pitchFamily="18" charset="0"/>
              <a:sym typeface="Gill Sans"/>
            </a:endParaRP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1</a:t>
            </a:r>
            <a:r>
              <a:rPr lang="en-GB" sz="1600" dirty="0">
                <a:solidFill>
                  <a:srgbClr val="1C3D74"/>
                </a:solidFill>
                <a:cs typeface="Times New Roman" panose="02020603050405020304" pitchFamily="18" charset="0"/>
                <a:sym typeface="Gill Sans"/>
              </a:rPr>
              <a:t>=-2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3</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2</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r>
              <a:rPr lang="en-GB" sz="1600" i="1" dirty="0">
                <a:solidFill>
                  <a:srgbClr val="1C3D74"/>
                </a:solidFill>
                <a:cs typeface="Times New Roman" panose="02020603050405020304" pitchFamily="18" charset="0"/>
                <a:sym typeface="Gill Sans"/>
              </a:rPr>
              <a:t>  w</a:t>
            </a:r>
            <a:r>
              <a:rPr lang="en-GB" sz="1600" baseline="-25000" dirty="0">
                <a:solidFill>
                  <a:srgbClr val="1C3D74"/>
                </a:solidFill>
                <a:cs typeface="Times New Roman" panose="02020603050405020304" pitchFamily="18" charset="0"/>
                <a:sym typeface="Gill Sans"/>
              </a:rPr>
              <a:t>4</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endParaRPr lang="en-GB" sz="1600" i="1" dirty="0">
              <a:solidFill>
                <a:srgbClr val="1C3D74"/>
              </a:solidFill>
              <a:cs typeface="Times New Roman" panose="02020603050405020304" pitchFamily="18" charset="0"/>
              <a:sym typeface="Gill Sans"/>
            </a:endParaRPr>
          </a:p>
          <a:p>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5</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  </a:t>
            </a:r>
            <a:r>
              <a:rPr lang="en-GB" sz="1600" i="1" dirty="0">
                <a:solidFill>
                  <a:srgbClr val="1C3D74"/>
                </a:solidFill>
                <a:cs typeface="Times New Roman" panose="02020603050405020304" pitchFamily="18" charset="0"/>
                <a:sym typeface="Gill Sans"/>
              </a:rPr>
              <a:t>w</a:t>
            </a:r>
            <a:r>
              <a:rPr lang="en-GB" sz="1600" baseline="-25000" dirty="0">
                <a:solidFill>
                  <a:srgbClr val="1C3D74"/>
                </a:solidFill>
                <a:cs typeface="Times New Roman" panose="02020603050405020304" pitchFamily="18" charset="0"/>
                <a:sym typeface="Gill Sans"/>
              </a:rPr>
              <a:t>6</a:t>
            </a:r>
            <a:r>
              <a:rPr lang="en-GB" sz="1600" i="1" dirty="0">
                <a:solidFill>
                  <a:srgbClr val="1C3D74"/>
                </a:solidFill>
                <a:cs typeface="Times New Roman" panose="02020603050405020304" pitchFamily="18" charset="0"/>
                <a:sym typeface="Gill Sans"/>
              </a:rPr>
              <a:t>=</a:t>
            </a:r>
            <a:r>
              <a:rPr lang="en-GB" sz="1600" dirty="0">
                <a:solidFill>
                  <a:srgbClr val="1C3D74"/>
                </a:solidFill>
                <a:cs typeface="Times New Roman" panose="02020603050405020304" pitchFamily="18" charset="0"/>
                <a:sym typeface="Gill Sans"/>
              </a:rPr>
              <a:t>1</a:t>
            </a:r>
            <a:endParaRPr lang="en-GB" sz="1600" dirty="0">
              <a:solidFill>
                <a:srgbClr val="1C3D74"/>
              </a:solidFill>
              <a:cs typeface="Times New Roman" panose="02020603050405020304" pitchFamily="18" charset="0"/>
            </a:endParaRPr>
          </a:p>
          <a:p>
            <a:pPr algn="l"/>
            <a:r>
              <a:rPr lang="en-GB" sz="1600" dirty="0">
                <a:solidFill>
                  <a:srgbClr val="1C3D74"/>
                </a:solidFill>
                <a:sym typeface="Gill Sans"/>
              </a:rPr>
              <a:t>Learning rate</a:t>
            </a:r>
          </a:p>
          <a:p>
            <a:pPr defTabSz="308610" hangingPunct="0">
              <a:lnSpc>
                <a:spcPts val="2228"/>
              </a:lnSpc>
              <a:tabLst>
                <a:tab pos="565785" algn="l"/>
              </a:tabLst>
            </a:pPr>
            <a:r>
              <a:rPr lang="en-GB" sz="1600" i="1" dirty="0">
                <a:solidFill>
                  <a:srgbClr val="1C3D74"/>
                </a:solidFill>
                <a:cs typeface="Times New Roman" panose="02020603050405020304" pitchFamily="18" charset="0"/>
                <a:sym typeface="Gill Sans"/>
              </a:rPr>
              <a:t> ⍺ =</a:t>
            </a:r>
            <a:r>
              <a:rPr lang="en-GB" sz="1600" dirty="0">
                <a:solidFill>
                  <a:srgbClr val="1C3D74"/>
                </a:solidFill>
                <a:cs typeface="Times New Roman" panose="02020603050405020304" pitchFamily="18" charset="0"/>
                <a:sym typeface="Gill Sans"/>
              </a:rPr>
              <a:t>1</a:t>
            </a:r>
          </a:p>
        </p:txBody>
      </p:sp>
    </p:spTree>
    <p:extLst>
      <p:ext uri="{BB962C8B-B14F-4D97-AF65-F5344CB8AC3E}">
        <p14:creationId xmlns:p14="http://schemas.microsoft.com/office/powerpoint/2010/main" val="3057016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SGD weights update</a:t>
            </a:r>
            <a:endParaRPr dirty="0"/>
          </a:p>
        </p:txBody>
      </p:sp>
      <p:sp>
        <p:nvSpPr>
          <p:cNvPr id="3" name="TextBox 2">
            <a:extLst>
              <a:ext uri="{FF2B5EF4-FFF2-40B4-BE49-F238E27FC236}">
                <a16:creationId xmlns="" xmlns:a16="http://schemas.microsoft.com/office/drawing/2014/main" id="{4BDFFA82-1931-4DF7-8587-9CAE4F805735}"/>
              </a:ext>
            </a:extLst>
          </p:cNvPr>
          <p:cNvSpPr txBox="1"/>
          <p:nvPr/>
        </p:nvSpPr>
        <p:spPr>
          <a:xfrm>
            <a:off x="10979939" y="3260477"/>
            <a:ext cx="69314"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endParaRPr lang="en-GB" sz="1890" dirty="0">
              <a:solidFill>
                <a:srgbClr val="000000"/>
              </a:solidFill>
              <a:sym typeface="Gill Sans"/>
            </a:endParaRPr>
          </a:p>
        </p:txBody>
      </p:sp>
      <p:sp>
        <p:nvSpPr>
          <p:cNvPr id="38" name="Oval 37">
            <a:extLst>
              <a:ext uri="{FF2B5EF4-FFF2-40B4-BE49-F238E27FC236}">
                <a16:creationId xmlns="" xmlns:a16="http://schemas.microsoft.com/office/drawing/2014/main" id="{BB1DD82A-A5C8-47D5-9AB3-77FED123C1CF}"/>
              </a:ext>
            </a:extLst>
          </p:cNvPr>
          <p:cNvSpPr/>
          <p:nvPr/>
        </p:nvSpPr>
        <p:spPr>
          <a:xfrm>
            <a:off x="5478621" y="1295079"/>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39" name="Oval 38">
            <a:extLst>
              <a:ext uri="{FF2B5EF4-FFF2-40B4-BE49-F238E27FC236}">
                <a16:creationId xmlns="" xmlns:a16="http://schemas.microsoft.com/office/drawing/2014/main" id="{E0B6272D-3AA4-48A1-99EF-7D019EBD1A5F}"/>
              </a:ext>
            </a:extLst>
          </p:cNvPr>
          <p:cNvSpPr/>
          <p:nvPr/>
        </p:nvSpPr>
        <p:spPr>
          <a:xfrm>
            <a:off x="5478621" y="2179332"/>
            <a:ext cx="486000" cy="469761"/>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x</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0" name="Oval 39">
            <a:extLst>
              <a:ext uri="{FF2B5EF4-FFF2-40B4-BE49-F238E27FC236}">
                <a16:creationId xmlns="" xmlns:a16="http://schemas.microsoft.com/office/drawing/2014/main" id="{2C4AAE23-27E9-47DE-8AE5-0B493CC7D112}"/>
              </a:ext>
            </a:extLst>
          </p:cNvPr>
          <p:cNvSpPr/>
          <p:nvPr/>
        </p:nvSpPr>
        <p:spPr>
          <a:xfrm>
            <a:off x="6561499" y="1295079"/>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1</a:t>
            </a:r>
          </a:p>
        </p:txBody>
      </p:sp>
      <p:sp>
        <p:nvSpPr>
          <p:cNvPr id="41" name="Oval 40">
            <a:extLst>
              <a:ext uri="{FF2B5EF4-FFF2-40B4-BE49-F238E27FC236}">
                <a16:creationId xmlns="" xmlns:a16="http://schemas.microsoft.com/office/drawing/2014/main" id="{DB4524E4-908F-4933-8BC1-6FD4F28CBC51}"/>
              </a:ext>
            </a:extLst>
          </p:cNvPr>
          <p:cNvSpPr/>
          <p:nvPr/>
        </p:nvSpPr>
        <p:spPr>
          <a:xfrm>
            <a:off x="6561499" y="2179332"/>
            <a:ext cx="486000" cy="469761"/>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h</a:t>
            </a:r>
            <a:r>
              <a:rPr lang="en-GB" sz="1890" baseline="-25000" dirty="0">
                <a:solidFill>
                  <a:srgbClr val="000000"/>
                </a:solidFill>
                <a:effectLst>
                  <a:outerShdw blurRad="38100" dist="12700" dir="5400000" rotWithShape="0">
                    <a:srgbClr val="000000">
                      <a:alpha val="50000"/>
                    </a:srgbClr>
                  </a:outerShdw>
                </a:effectLst>
                <a:sym typeface="Gill Sans"/>
              </a:rPr>
              <a:t>2</a:t>
            </a:r>
          </a:p>
        </p:txBody>
      </p:sp>
      <p:sp>
        <p:nvSpPr>
          <p:cNvPr id="42" name="Oval 41">
            <a:extLst>
              <a:ext uri="{FF2B5EF4-FFF2-40B4-BE49-F238E27FC236}">
                <a16:creationId xmlns="" xmlns:a16="http://schemas.microsoft.com/office/drawing/2014/main" id="{3602A4EF-9B56-4717-B679-D91BA70E4E4C}"/>
              </a:ext>
            </a:extLst>
          </p:cNvPr>
          <p:cNvSpPr/>
          <p:nvPr/>
        </p:nvSpPr>
        <p:spPr>
          <a:xfrm>
            <a:off x="7512377" y="1737206"/>
            <a:ext cx="486000" cy="469761"/>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100000" b="100000"/>
            </a:path>
            <a:tileRect t="-100000" r="-100000"/>
          </a:gra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718" tIns="25718" rIns="25718" bIns="25718" numCol="1" spcCol="38100" rtlCol="0" anchor="ctr">
            <a:spAutoFit/>
          </a:bodyPr>
          <a:lstStyle/>
          <a:p>
            <a:pPr algn="ctr" defTabSz="308610" hangingPunct="0">
              <a:lnSpc>
                <a:spcPts val="2228"/>
              </a:lnSpc>
              <a:tabLst>
                <a:tab pos="565785" algn="l"/>
              </a:tabLst>
            </a:pPr>
            <a:r>
              <a:rPr lang="en-GB" sz="1890" dirty="0">
                <a:solidFill>
                  <a:srgbClr val="000000"/>
                </a:solidFill>
                <a:effectLst>
                  <a:outerShdw blurRad="38100" dist="12700" dir="5400000" rotWithShape="0">
                    <a:srgbClr val="000000">
                      <a:alpha val="50000"/>
                    </a:srgbClr>
                  </a:outerShdw>
                </a:effectLst>
                <a:sym typeface="Gill Sans"/>
              </a:rPr>
              <a:t>o</a:t>
            </a:r>
          </a:p>
        </p:txBody>
      </p:sp>
      <p:cxnSp>
        <p:nvCxnSpPr>
          <p:cNvPr id="43" name="Straight Arrow Connector 42">
            <a:extLst>
              <a:ext uri="{FF2B5EF4-FFF2-40B4-BE49-F238E27FC236}">
                <a16:creationId xmlns="" xmlns:a16="http://schemas.microsoft.com/office/drawing/2014/main" id="{14D6E131-74FE-40E7-B1CE-047CFC1AD919}"/>
              </a:ext>
            </a:extLst>
          </p:cNvPr>
          <p:cNvCxnSpPr>
            <a:cxnSpLocks/>
            <a:stCxn id="40" idx="6"/>
            <a:endCxn id="42" idx="1"/>
          </p:cNvCxnSpPr>
          <p:nvPr/>
        </p:nvCxnSpPr>
        <p:spPr>
          <a:xfrm>
            <a:off x="7047499" y="1529960"/>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 xmlns:a16="http://schemas.microsoft.com/office/drawing/2014/main" id="{3E109DC6-EE15-445E-87D3-2CD68619D084}"/>
              </a:ext>
            </a:extLst>
          </p:cNvPr>
          <p:cNvCxnSpPr>
            <a:cxnSpLocks/>
            <a:stCxn id="41" idx="6"/>
            <a:endCxn id="42" idx="3"/>
          </p:cNvCxnSpPr>
          <p:nvPr/>
        </p:nvCxnSpPr>
        <p:spPr>
          <a:xfrm flipV="1">
            <a:off x="7047499" y="2138172"/>
            <a:ext cx="536051" cy="276041"/>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 xmlns:a16="http://schemas.microsoft.com/office/drawing/2014/main" id="{8CDFD144-BB18-4ACC-B288-7723A0714E0B}"/>
              </a:ext>
            </a:extLst>
          </p:cNvPr>
          <p:cNvCxnSpPr>
            <a:cxnSpLocks/>
            <a:stCxn id="38" idx="6"/>
            <a:endCxn id="40" idx="2"/>
          </p:cNvCxnSpPr>
          <p:nvPr/>
        </p:nvCxnSpPr>
        <p:spPr>
          <a:xfrm>
            <a:off x="5964621" y="1529960"/>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 xmlns:a16="http://schemas.microsoft.com/office/drawing/2014/main" id="{85D2AAC9-6007-4AF9-8CBF-918190899B1F}"/>
              </a:ext>
            </a:extLst>
          </p:cNvPr>
          <p:cNvCxnSpPr>
            <a:cxnSpLocks/>
            <a:stCxn id="39" idx="6"/>
            <a:endCxn id="41" idx="2"/>
          </p:cNvCxnSpPr>
          <p:nvPr/>
        </p:nvCxnSpPr>
        <p:spPr>
          <a:xfrm>
            <a:off x="5964621" y="2414213"/>
            <a:ext cx="596878" cy="0"/>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 xmlns:a16="http://schemas.microsoft.com/office/drawing/2014/main" id="{A41EC3D6-F9C2-4B91-9DD4-FCF5129744F9}"/>
              </a:ext>
            </a:extLst>
          </p:cNvPr>
          <p:cNvCxnSpPr>
            <a:cxnSpLocks/>
            <a:stCxn id="38" idx="5"/>
            <a:endCxn id="41" idx="1"/>
          </p:cNvCxnSpPr>
          <p:nvPr/>
        </p:nvCxnSpPr>
        <p:spPr>
          <a:xfrm>
            <a:off x="5893448" y="1696045"/>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 xmlns:a16="http://schemas.microsoft.com/office/drawing/2014/main" id="{6BD4FA97-7BDA-4956-8067-C4BEF54E5486}"/>
              </a:ext>
            </a:extLst>
          </p:cNvPr>
          <p:cNvCxnSpPr>
            <a:cxnSpLocks/>
            <a:stCxn id="39" idx="7"/>
            <a:endCxn id="40" idx="3"/>
          </p:cNvCxnSpPr>
          <p:nvPr/>
        </p:nvCxnSpPr>
        <p:spPr>
          <a:xfrm flipV="1">
            <a:off x="5893448" y="1696045"/>
            <a:ext cx="739224" cy="552082"/>
          </a:xfrm>
          <a:prstGeom prst="straightConnector1">
            <a:avLst/>
          </a:prstGeom>
          <a:noFill/>
          <a:ln w="25400" cap="flat">
            <a:solidFill>
              <a:srgbClr val="000000"/>
            </a:solidFill>
            <a:prstDash val="solid"/>
            <a:miter lim="400000"/>
            <a:headEnd w="lg" len="lg"/>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 xmlns:a16="http://schemas.microsoft.com/office/drawing/2014/main" id="{60408874-AD18-4C8A-9359-53D669A3D750}"/>
              </a:ext>
            </a:extLst>
          </p:cNvPr>
          <p:cNvSpPr txBox="1"/>
          <p:nvPr/>
        </p:nvSpPr>
        <p:spPr>
          <a:xfrm>
            <a:off x="6233968" y="1107631"/>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1</a:t>
            </a:r>
            <a:endParaRPr lang="en-GB" sz="1620" baseline="-25000" dirty="0">
              <a:solidFill>
                <a:schemeClr val="bg2">
                  <a:lumMod val="10000"/>
                </a:schemeClr>
              </a:solidFill>
              <a:sym typeface="Gill Sans"/>
            </a:endParaRPr>
          </a:p>
        </p:txBody>
      </p:sp>
      <p:sp>
        <p:nvSpPr>
          <p:cNvPr id="50" name="TextBox 49">
            <a:extLst>
              <a:ext uri="{FF2B5EF4-FFF2-40B4-BE49-F238E27FC236}">
                <a16:creationId xmlns="" xmlns:a16="http://schemas.microsoft.com/office/drawing/2014/main" id="{29E2FCF8-71D4-4EE8-9A0F-70E06491D120}"/>
              </a:ext>
            </a:extLst>
          </p:cNvPr>
          <p:cNvSpPr txBox="1"/>
          <p:nvPr/>
        </p:nvSpPr>
        <p:spPr>
          <a:xfrm>
            <a:off x="6233968" y="236086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4</a:t>
            </a:r>
          </a:p>
        </p:txBody>
      </p:sp>
      <p:sp>
        <p:nvSpPr>
          <p:cNvPr id="51" name="TextBox 50">
            <a:extLst>
              <a:ext uri="{FF2B5EF4-FFF2-40B4-BE49-F238E27FC236}">
                <a16:creationId xmlns="" xmlns:a16="http://schemas.microsoft.com/office/drawing/2014/main" id="{1AC53C82-A1EB-466A-82A3-46EC0D0FFC45}"/>
              </a:ext>
            </a:extLst>
          </p:cNvPr>
          <p:cNvSpPr txBox="1"/>
          <p:nvPr/>
        </p:nvSpPr>
        <p:spPr>
          <a:xfrm>
            <a:off x="6233968" y="1467641"/>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chemeClr val="bg2">
                    <a:lumMod val="10000"/>
                  </a:schemeClr>
                </a:solidFill>
              </a:rPr>
              <a:t>w</a:t>
            </a:r>
            <a:r>
              <a:rPr lang="en-GB" sz="1620" baseline="-25000" dirty="0">
                <a:solidFill>
                  <a:schemeClr val="bg2">
                    <a:lumMod val="10000"/>
                  </a:schemeClr>
                </a:solidFill>
              </a:rPr>
              <a:t>2</a:t>
            </a:r>
            <a:endParaRPr lang="en-GB" sz="1620" baseline="-25000" dirty="0">
              <a:solidFill>
                <a:schemeClr val="bg2">
                  <a:lumMod val="10000"/>
                </a:schemeClr>
              </a:solidFill>
              <a:sym typeface="Gill Sans"/>
            </a:endParaRPr>
          </a:p>
        </p:txBody>
      </p:sp>
      <p:sp>
        <p:nvSpPr>
          <p:cNvPr id="52" name="TextBox 51">
            <a:extLst>
              <a:ext uri="{FF2B5EF4-FFF2-40B4-BE49-F238E27FC236}">
                <a16:creationId xmlns="" xmlns:a16="http://schemas.microsoft.com/office/drawing/2014/main" id="{F2D02CC4-1942-4F85-AD96-F0F1DE66FD7D}"/>
              </a:ext>
            </a:extLst>
          </p:cNvPr>
          <p:cNvSpPr txBox="1"/>
          <p:nvPr/>
        </p:nvSpPr>
        <p:spPr>
          <a:xfrm>
            <a:off x="6233968" y="2078545"/>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3</a:t>
            </a:r>
          </a:p>
        </p:txBody>
      </p:sp>
      <p:sp>
        <p:nvSpPr>
          <p:cNvPr id="53" name="TextBox 52">
            <a:extLst>
              <a:ext uri="{FF2B5EF4-FFF2-40B4-BE49-F238E27FC236}">
                <a16:creationId xmlns="" xmlns:a16="http://schemas.microsoft.com/office/drawing/2014/main" id="{98193BA9-AA72-4615-8A68-99444FD090C1}"/>
              </a:ext>
            </a:extLst>
          </p:cNvPr>
          <p:cNvSpPr txBox="1"/>
          <p:nvPr/>
        </p:nvSpPr>
        <p:spPr>
          <a:xfrm>
            <a:off x="7214744" y="1335504"/>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5</a:t>
            </a:r>
          </a:p>
        </p:txBody>
      </p:sp>
      <p:sp>
        <p:nvSpPr>
          <p:cNvPr id="54" name="TextBox 53">
            <a:extLst>
              <a:ext uri="{FF2B5EF4-FFF2-40B4-BE49-F238E27FC236}">
                <a16:creationId xmlns="" xmlns:a16="http://schemas.microsoft.com/office/drawing/2014/main" id="{D4BDE634-6370-4C5F-A439-DFF817754948}"/>
              </a:ext>
            </a:extLst>
          </p:cNvPr>
          <p:cNvSpPr txBox="1"/>
          <p:nvPr/>
        </p:nvSpPr>
        <p:spPr>
          <a:xfrm>
            <a:off x="7191656" y="2227013"/>
            <a:ext cx="296876" cy="35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90" tIns="34290" rIns="34290" bIns="34290" numCol="1" spcCol="38100" rtlCol="0" anchor="ctr">
            <a:spAutoFit/>
          </a:bodyPr>
          <a:lstStyle/>
          <a:p>
            <a:pPr algn="ctr" defTabSz="308610" hangingPunct="0">
              <a:lnSpc>
                <a:spcPts val="2228"/>
              </a:lnSpc>
              <a:tabLst>
                <a:tab pos="565785" algn="l"/>
              </a:tabLst>
            </a:pPr>
            <a:r>
              <a:rPr lang="en-GB" sz="1620" dirty="0">
                <a:solidFill>
                  <a:srgbClr val="000000"/>
                </a:solidFill>
                <a:sym typeface="Gill Sans"/>
              </a:rPr>
              <a:t>w</a:t>
            </a:r>
            <a:r>
              <a:rPr lang="en-GB" sz="1620" baseline="-25000" dirty="0">
                <a:solidFill>
                  <a:srgbClr val="000000"/>
                </a:solidFill>
                <a:sym typeface="Gill Sans"/>
              </a:rPr>
              <a:t>6</a:t>
            </a:r>
          </a:p>
        </p:txBody>
      </p:sp>
      <p:graphicFrame>
        <p:nvGraphicFramePr>
          <p:cNvPr id="24" name="Table 23">
            <a:extLst>
              <a:ext uri="{FF2B5EF4-FFF2-40B4-BE49-F238E27FC236}">
                <a16:creationId xmlns="" xmlns:a16="http://schemas.microsoft.com/office/drawing/2014/main" id="{93D47948-A13A-EC4D-9792-607E539851B3}"/>
              </a:ext>
            </a:extLst>
          </p:cNvPr>
          <p:cNvGraphicFramePr>
            <a:graphicFrameLocks noGrp="1"/>
          </p:cNvGraphicFramePr>
          <p:nvPr>
            <p:extLst>
              <p:ext uri="{D42A27DB-BD31-4B8C-83A1-F6EECF244321}">
                <p14:modId xmlns:p14="http://schemas.microsoft.com/office/powerpoint/2010/main" val="1361950805"/>
              </p:ext>
            </p:extLst>
          </p:nvPr>
        </p:nvGraphicFramePr>
        <p:xfrm>
          <a:off x="1135481" y="2078545"/>
          <a:ext cx="3569293" cy="1951440"/>
        </p:xfrm>
        <a:graphic>
          <a:graphicData uri="http://schemas.openxmlformats.org/drawingml/2006/table">
            <a:tbl>
              <a:tblPr>
                <a:tableStyleId>{5940675A-B579-460E-94D1-54222C63F5DA}</a:tableStyleId>
              </a:tblPr>
              <a:tblGrid>
                <a:gridCol w="652641">
                  <a:extLst>
                    <a:ext uri="{9D8B030D-6E8A-4147-A177-3AD203B41FA5}">
                      <a16:colId xmlns="" xmlns:a16="http://schemas.microsoft.com/office/drawing/2014/main" val="1626017836"/>
                    </a:ext>
                  </a:extLst>
                </a:gridCol>
                <a:gridCol w="428593">
                  <a:extLst>
                    <a:ext uri="{9D8B030D-6E8A-4147-A177-3AD203B41FA5}">
                      <a16:colId xmlns="" xmlns:a16="http://schemas.microsoft.com/office/drawing/2014/main" val="3903833663"/>
                    </a:ext>
                  </a:extLst>
                </a:gridCol>
                <a:gridCol w="547646">
                  <a:extLst>
                    <a:ext uri="{9D8B030D-6E8A-4147-A177-3AD203B41FA5}">
                      <a16:colId xmlns="" xmlns:a16="http://schemas.microsoft.com/office/drawing/2014/main" val="3195940386"/>
                    </a:ext>
                  </a:extLst>
                </a:gridCol>
                <a:gridCol w="890521">
                  <a:extLst>
                    <a:ext uri="{9D8B030D-6E8A-4147-A177-3AD203B41FA5}">
                      <a16:colId xmlns="" xmlns:a16="http://schemas.microsoft.com/office/drawing/2014/main" val="1771224703"/>
                    </a:ext>
                  </a:extLst>
                </a:gridCol>
                <a:gridCol w="1049892">
                  <a:extLst>
                    <a:ext uri="{9D8B030D-6E8A-4147-A177-3AD203B41FA5}">
                      <a16:colId xmlns="" xmlns:a16="http://schemas.microsoft.com/office/drawing/2014/main" val="130243627"/>
                    </a:ext>
                  </a:extLst>
                </a:gridCol>
              </a:tblGrid>
              <a:tr h="243930">
                <a:tc>
                  <a:txBody>
                    <a:bodyPr/>
                    <a:lstStyle/>
                    <a:p>
                      <a:pPr algn="ctr" fontAlgn="b"/>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Initial</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1  iteration</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200 iterations</a:t>
                      </a:r>
                      <a:endParaRPr lang="en-GB" sz="1100" b="0" i="0" u="none" strike="noStrike">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478608617"/>
                  </a:ext>
                </a:extLst>
              </a:tr>
              <a:tr h="243930">
                <a:tc rowSpan="6">
                  <a:txBody>
                    <a:bodyPr/>
                    <a:lstStyle/>
                    <a:p>
                      <a:pPr algn="ctr" fontAlgn="ctr"/>
                      <a:r>
                        <a:rPr lang="en-GB" sz="1100" u="none" strike="noStrike" dirty="0">
                          <a:effectLst/>
                        </a:rPr>
                        <a:t>Weights</a:t>
                      </a:r>
                      <a:endParaRPr lang="en-GB" sz="1100" b="0" i="0" u="none" strike="noStrike" dirty="0">
                        <a:solidFill>
                          <a:srgbClr val="000000"/>
                        </a:solidFill>
                        <a:effectLst/>
                        <a:latin typeface="Calibri" panose="020F0502020204030204" pitchFamily="34" charset="0"/>
                      </a:endParaRPr>
                    </a:p>
                  </a:txBody>
                  <a:tcPr marL="69051" marR="69051" marT="34526" marB="34526" anchor="ctr"/>
                </a:tc>
                <a:tc>
                  <a:txBody>
                    <a:bodyPr/>
                    <a:lstStyle/>
                    <a:p>
                      <a:pPr algn="ctr" fontAlgn="b"/>
                      <a:r>
                        <a:rPr lang="en-GB" sz="1100" u="none" strike="noStrike" dirty="0">
                          <a:effectLst/>
                        </a:rPr>
                        <a:t>w1</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-2.03</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-2.371</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1443054713"/>
                  </a:ext>
                </a:extLst>
              </a:tr>
              <a:tr h="243930">
                <a:tc vMerge="1">
                  <a:txBody>
                    <a:bodyPr/>
                    <a:lstStyle/>
                    <a:p>
                      <a:endParaRPr lang="en-GB"/>
                    </a:p>
                  </a:txBody>
                  <a:tcPr/>
                </a:tc>
                <a:tc>
                  <a:txBody>
                    <a:bodyPr/>
                    <a:lstStyle/>
                    <a:p>
                      <a:pPr algn="ctr" fontAlgn="b"/>
                      <a:r>
                        <a:rPr lang="en-GB" sz="1100" u="none" strike="noStrike">
                          <a:effectLst/>
                        </a:rPr>
                        <a:t>w2</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0.971</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0.630</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1150461955"/>
                  </a:ext>
                </a:extLst>
              </a:tr>
              <a:tr h="243930">
                <a:tc vMerge="1">
                  <a:txBody>
                    <a:bodyPr/>
                    <a:lstStyle/>
                    <a:p>
                      <a:endParaRPr lang="en-GB"/>
                    </a:p>
                  </a:txBody>
                  <a:tcPr/>
                </a:tc>
                <a:tc>
                  <a:txBody>
                    <a:bodyPr/>
                    <a:lstStyle/>
                    <a:p>
                      <a:pPr algn="ctr" fontAlgn="b"/>
                      <a:r>
                        <a:rPr lang="en-GB" sz="1100" u="none" strike="noStrike">
                          <a:effectLst/>
                        </a:rPr>
                        <a:t>w3</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0.963</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1.939</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1858203441"/>
                  </a:ext>
                </a:extLst>
              </a:tr>
              <a:tr h="243930">
                <a:tc vMerge="1">
                  <a:txBody>
                    <a:bodyPr/>
                    <a:lstStyle/>
                    <a:p>
                      <a:endParaRPr lang="en-GB"/>
                    </a:p>
                  </a:txBody>
                  <a:tcPr/>
                </a:tc>
                <a:tc>
                  <a:txBody>
                    <a:bodyPr/>
                    <a:lstStyle/>
                    <a:p>
                      <a:pPr algn="ctr" fontAlgn="b"/>
                      <a:r>
                        <a:rPr lang="en-GB" sz="1100" u="none" strike="noStrike">
                          <a:effectLst/>
                        </a:rPr>
                        <a:t>w4</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-1.04</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-0.061</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1579263514"/>
                  </a:ext>
                </a:extLst>
              </a:tr>
              <a:tr h="243930">
                <a:tc vMerge="1">
                  <a:txBody>
                    <a:bodyPr/>
                    <a:lstStyle/>
                    <a:p>
                      <a:endParaRPr lang="en-GB"/>
                    </a:p>
                  </a:txBody>
                  <a:tcPr/>
                </a:tc>
                <a:tc>
                  <a:txBody>
                    <a:bodyPr/>
                    <a:lstStyle/>
                    <a:p>
                      <a:pPr algn="ctr" fontAlgn="b"/>
                      <a:r>
                        <a:rPr lang="en-GB" sz="1100" u="none" strike="noStrike">
                          <a:effectLst/>
                        </a:rPr>
                        <a:t>w5</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0.96</a:t>
                      </a:r>
                      <a:endParaRPr lang="en-GB" sz="1100" b="0"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-0.295</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3962782940"/>
                  </a:ext>
                </a:extLst>
              </a:tr>
              <a:tr h="243930">
                <a:tc vMerge="1">
                  <a:txBody>
                    <a:bodyPr/>
                    <a:lstStyle/>
                    <a:p>
                      <a:endParaRPr lang="en-GB"/>
                    </a:p>
                  </a:txBody>
                  <a:tcPr/>
                </a:tc>
                <a:tc>
                  <a:txBody>
                    <a:bodyPr/>
                    <a:lstStyle/>
                    <a:p>
                      <a:pPr algn="ctr" fontAlgn="b"/>
                      <a:r>
                        <a:rPr lang="en-GB" sz="1100" u="none" strike="noStrike">
                          <a:effectLst/>
                        </a:rPr>
                        <a:t>w6</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a:effectLst/>
                        </a:rPr>
                        <a:t>0.926</a:t>
                      </a:r>
                      <a:endParaRPr lang="en-GB" sz="1100" b="0" i="0" u="none" strike="noStrike">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u="none" strike="noStrike" dirty="0">
                          <a:effectLst/>
                        </a:rPr>
                        <a:t>-2.916</a:t>
                      </a:r>
                      <a:endParaRPr lang="en-GB" sz="1100" b="0"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2586613990"/>
                  </a:ext>
                </a:extLst>
              </a:tr>
              <a:tr h="243930">
                <a:tc gridSpan="2">
                  <a:txBody>
                    <a:bodyPr/>
                    <a:lstStyle/>
                    <a:p>
                      <a:pPr algn="ctr" fontAlgn="b"/>
                      <a:r>
                        <a:rPr lang="en-GB" sz="1100" b="1" u="none" strike="noStrike" dirty="0">
                          <a:effectLst/>
                        </a:rPr>
                        <a:t>Error</a:t>
                      </a:r>
                      <a:endParaRPr lang="en-GB" sz="1100" b="1" i="0" u="none" strike="noStrike" dirty="0">
                        <a:solidFill>
                          <a:srgbClr val="000000"/>
                        </a:solidFill>
                        <a:effectLst/>
                        <a:latin typeface="Calibri" panose="020F0502020204030204" pitchFamily="34" charset="0"/>
                      </a:endParaRPr>
                    </a:p>
                  </a:txBody>
                  <a:tcPr marL="69051" marR="69051" marT="34526" marB="34526" anchor="b"/>
                </a:tc>
                <a:tc hMerge="1">
                  <a:txBody>
                    <a:bodyPr/>
                    <a:lstStyle/>
                    <a:p>
                      <a:endParaRPr lang="en-GB"/>
                    </a:p>
                  </a:txBody>
                  <a:tcPr/>
                </a:tc>
                <a:tc>
                  <a:txBody>
                    <a:bodyPr/>
                    <a:lstStyle/>
                    <a:p>
                      <a:pPr algn="ctr" fontAlgn="b"/>
                      <a:r>
                        <a:rPr lang="en-GB" sz="1100" b="1" u="none" strike="noStrike" dirty="0">
                          <a:effectLst/>
                        </a:rPr>
                        <a:t>0.233</a:t>
                      </a:r>
                      <a:endParaRPr lang="en-GB" sz="1100" b="1"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b="1" u="none" strike="noStrike" dirty="0">
                          <a:effectLst/>
                        </a:rPr>
                        <a:t>0.222</a:t>
                      </a:r>
                      <a:endParaRPr lang="en-GB" sz="1100" b="1" i="0" u="none" strike="noStrike" dirty="0">
                        <a:solidFill>
                          <a:srgbClr val="000000"/>
                        </a:solidFill>
                        <a:effectLst/>
                        <a:latin typeface="Calibri" panose="020F0502020204030204" pitchFamily="34" charset="0"/>
                      </a:endParaRPr>
                    </a:p>
                  </a:txBody>
                  <a:tcPr marL="34526" marR="34526" marT="34526" marB="34526" anchor="b"/>
                </a:tc>
                <a:tc>
                  <a:txBody>
                    <a:bodyPr/>
                    <a:lstStyle/>
                    <a:p>
                      <a:pPr algn="ctr" fontAlgn="b"/>
                      <a:r>
                        <a:rPr lang="en-GB" sz="1100" b="1" u="none" strike="noStrike" dirty="0">
                          <a:effectLst/>
                        </a:rPr>
                        <a:t>0.00251</a:t>
                      </a:r>
                      <a:endParaRPr lang="en-GB" sz="1100" b="1" i="0" u="none" strike="noStrike" dirty="0">
                        <a:solidFill>
                          <a:srgbClr val="000000"/>
                        </a:solidFill>
                        <a:effectLst/>
                        <a:latin typeface="Calibri" panose="020F0502020204030204" pitchFamily="34" charset="0"/>
                      </a:endParaRPr>
                    </a:p>
                  </a:txBody>
                  <a:tcPr marL="34526" marR="34526" marT="34526" marB="34526" anchor="b"/>
                </a:tc>
                <a:extLst>
                  <a:ext uri="{0D108BD9-81ED-4DB2-BD59-A6C34878D82A}">
                    <a16:rowId xmlns="" xmlns:a16="http://schemas.microsoft.com/office/drawing/2014/main" val="2295847126"/>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E752FBD1-DA2C-3641-AF02-E3147BC02C60}"/>
                  </a:ext>
                </a:extLst>
              </p:cNvPr>
              <p:cNvSpPr txBox="1"/>
              <p:nvPr/>
            </p:nvSpPr>
            <p:spPr>
              <a:xfrm>
                <a:off x="1703150" y="1182043"/>
                <a:ext cx="2895766" cy="70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fontAlgn="base">
                  <a:lnSpc>
                    <a:spcPct val="107000"/>
                  </a:lnSpc>
                  <a:spcAft>
                    <a:spcPts val="405"/>
                  </a:spcAft>
                </a:pPr>
                <a14:m>
                  <m:oMathPara xmlns:m="http://schemas.openxmlformats.org/officeDocument/2006/math">
                    <m:oMathParaPr>
                      <m:jc m:val="left"/>
                    </m:oMathParaPr>
                    <m:oMath xmlns:m="http://schemas.openxmlformats.org/officeDocument/2006/math">
                      <m:sSub>
                        <m:sSubPr>
                          <m:ctrlPr>
                            <a:rPr lang="en-GB" sz="1600" i="1">
                              <a:solidFill>
                                <a:srgbClr val="1C3D74"/>
                              </a:solidFill>
                              <a:latin typeface="Cambria Math" charset="0"/>
                              <a:ea typeface="Times New Roman" panose="02020603050405020304" pitchFamily="18" charset="0"/>
                              <a:cs typeface="Times New Roman" panose="02020603050405020304" pitchFamily="18" charset="0"/>
                            </a:rPr>
                          </m:ctrlPr>
                        </m:sSubPr>
                        <m:e>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𝑛𝑒𝑤</m:t>
                          </m:r>
                        </m:sub>
                      </m:sSub>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sz="1600" i="1">
                              <a:solidFill>
                                <a:srgbClr val="1C3D74"/>
                              </a:solidFill>
                              <a:latin typeface="Cambria Math" charset="0"/>
                              <a:ea typeface="Times New Roman" panose="02020603050405020304" pitchFamily="18" charset="0"/>
                              <a:cs typeface="Times New Roman" panose="02020603050405020304" pitchFamily="18" charset="0"/>
                            </a:rPr>
                          </m:ctrlPr>
                        </m:sSubPr>
                        <m:e>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r>
                        <m:rPr>
                          <m:nor/>
                        </m:rPr>
                        <a:rPr lang="en-GB" sz="1600" i="1" dirty="0">
                          <a:solidFill>
                            <a:srgbClr val="1C3D74"/>
                          </a:solidFill>
                          <a:cs typeface="Times New Roman" panose="02020603050405020304" pitchFamily="18" charset="0"/>
                          <a:sym typeface="Gill Sans"/>
                        </a:rPr>
                        <m:t>𝛼</m:t>
                      </m:r>
                      <m:f>
                        <m:fPr>
                          <m:ctrlPr>
                            <a:rPr lang="en-GB" sz="1600" i="1">
                              <a:solidFill>
                                <a:srgbClr val="1C3D74"/>
                              </a:solidFill>
                              <a:latin typeface="Cambria Math" charset="0"/>
                              <a:ea typeface="Times New Roman" panose="02020603050405020304" pitchFamily="18" charset="0"/>
                              <a:cs typeface="Times New Roman" panose="02020603050405020304" pitchFamily="18" charset="0"/>
                            </a:rPr>
                          </m:ctrlPr>
                        </m:fPr>
                        <m:num>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r>
                            <a:rPr lang="en-GB" sz="1600" i="1">
                              <a:latin typeface="Cambria Math" panose="02040503050406030204" pitchFamily="18" charset="0"/>
                              <a:ea typeface="Cambria Math" panose="02040503050406030204" pitchFamily="18" charset="0"/>
                            </a:rPr>
                            <m:t>𝐽</m:t>
                          </m:r>
                        </m:num>
                        <m:den>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sz="1600" i="1">
                                  <a:solidFill>
                                    <a:srgbClr val="1C3D74"/>
                                  </a:solidFill>
                                  <a:latin typeface="Cambria Math" charset="0"/>
                                  <a:ea typeface="Times New Roman" panose="02020603050405020304" pitchFamily="18" charset="0"/>
                                  <a:cs typeface="Times New Roman" panose="02020603050405020304" pitchFamily="18" charset="0"/>
                                </a:rPr>
                              </m:ctrlPr>
                            </m:sSubPr>
                            <m:e>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𝑖</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 </m:t>
                              </m:r>
                              <m:r>
                                <a:rPr lang="en-GB" sz="1600" i="1">
                                  <a:solidFill>
                                    <a:srgbClr val="1C3D74"/>
                                  </a:solidFill>
                                  <a:latin typeface="Cambria Math" panose="02040503050406030204" pitchFamily="18" charset="0"/>
                                  <a:ea typeface="Times New Roman" panose="02020603050405020304" pitchFamily="18" charset="0"/>
                                  <a:cs typeface="Times New Roman" panose="02020603050405020304" pitchFamily="18" charset="0"/>
                                </a:rPr>
                                <m:t>𝑜𝑙𝑑</m:t>
                              </m:r>
                            </m:sub>
                          </m:sSub>
                        </m:den>
                      </m:f>
                    </m:oMath>
                  </m:oMathPara>
                </a14:m>
                <a:endParaRPr lang="en-GB"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a14="http://schemas.microsoft.com/office/drawing/2010/main" xmlns="" id="{E752FBD1-DA2C-3641-AF02-E3147BC02C60}"/>
                  </a:ext>
                </a:extLst>
              </p:cNvPr>
              <p:cNvSpPr txBox="1">
                <a:spLocks noRot="1" noChangeAspect="1" noMove="1" noResize="1" noEditPoints="1" noAdjustHandles="1" noChangeArrowheads="1" noChangeShapeType="1" noTextEdit="1"/>
              </p:cNvSpPr>
              <p:nvPr/>
            </p:nvSpPr>
            <p:spPr>
              <a:xfrm>
                <a:off x="1703150" y="1182043"/>
                <a:ext cx="2895766" cy="70923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3056960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Backpropagation recap</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DF9D9751-CEC5-CE4C-8F72-8E57037FFBC7}"/>
                  </a:ext>
                </a:extLst>
              </p:cNvPr>
              <p:cNvSpPr txBox="1"/>
              <p:nvPr/>
            </p:nvSpPr>
            <p:spPr>
              <a:xfrm>
                <a:off x="321594" y="1028565"/>
                <a:ext cx="8386512" cy="3087192"/>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GB" sz="1600" dirty="0">
                    <a:sym typeface="Gill Sans"/>
                  </a:rPr>
                  <a:t>Error for the training example is calculated as the difference between the observed output given the training example as input using the current weights, and the target output for this example</a:t>
                </a:r>
              </a:p>
              <a:p>
                <a:pPr marL="285750" indent="-285750">
                  <a:spcBef>
                    <a:spcPts val="500"/>
                  </a:spcBef>
                  <a:buFont typeface="Arial" panose="020B0604020202020204" pitchFamily="34" charset="0"/>
                  <a:buChar char="•"/>
                </a:pPr>
                <a:r>
                  <a:rPr lang="en-GB" sz="1600" b="1" dirty="0">
                    <a:sym typeface="Gill Sans"/>
                  </a:rPr>
                  <a:t>Delta values </a:t>
                </a:r>
                <a:r>
                  <a:rPr lang="en-GB" sz="1600" dirty="0">
                    <a:sym typeface="Gill Sans"/>
                  </a:rPr>
                  <a:t>are calculated for the neuron of the output layer as: </a:t>
                </a:r>
              </a:p>
              <a:p>
                <a:pPr marL="628642" lvl="1" indent="-285750">
                  <a:spcBef>
                    <a:spcPts val="500"/>
                  </a:spcBef>
                  <a:buFont typeface="Arial" panose="020B0604020202020204" pitchFamily="34" charset="0"/>
                  <a:buChar char="•"/>
                </a:pPr>
                <a:r>
                  <a:rPr lang="en-GB" sz="1600" dirty="0">
                    <a:sym typeface="Gill Sans"/>
                  </a:rPr>
                  <a:t>observed error * derivative of activation function</a:t>
                </a:r>
              </a:p>
              <a:p>
                <a:pPr marL="285750" indent="-285750">
                  <a:spcBef>
                    <a:spcPts val="500"/>
                  </a:spcBef>
                  <a:buFont typeface="Arial" panose="020B0604020202020204" pitchFamily="34" charset="0"/>
                  <a:buChar char="•"/>
                </a:pPr>
                <a:r>
                  <a:rPr lang="en-GB" sz="1600" dirty="0">
                    <a:sym typeface="Gill Sans"/>
                  </a:rPr>
                  <a:t>Walking backwards towards the input, </a:t>
                </a:r>
                <a:r>
                  <a:rPr lang="en-GB" sz="1600" b="1" dirty="0">
                    <a:sym typeface="Gill Sans"/>
                  </a:rPr>
                  <a:t>delta values </a:t>
                </a:r>
                <a:r>
                  <a:rPr lang="en-GB" sz="1600" dirty="0">
                    <a:sym typeface="Gill Sans"/>
                  </a:rPr>
                  <a:t>for each neuron are computed as:</a:t>
                </a:r>
              </a:p>
              <a:p>
                <a:pPr marL="628642" lvl="1" indent="-285750">
                  <a:spcBef>
                    <a:spcPts val="500"/>
                  </a:spcBef>
                  <a:buFont typeface="Arial" panose="020B0604020202020204" pitchFamily="34" charset="0"/>
                  <a:buChar char="•"/>
                </a:pPr>
                <a:r>
                  <a:rPr lang="en-GB" sz="1600" dirty="0">
                    <a:sym typeface="Gill Sans"/>
                  </a:rPr>
                  <a:t>sum of the errors at the next layer weighted by the respective outcoming connection strength * derivative of activation function for the current neuron</a:t>
                </a:r>
              </a:p>
              <a:p>
                <a:pPr marL="285750" indent="-285750">
                  <a:spcBef>
                    <a:spcPts val="500"/>
                  </a:spcBef>
                  <a:buFont typeface="Arial" panose="020B0604020202020204" pitchFamily="34" charset="0"/>
                  <a:buChar char="•"/>
                </a:pPr>
                <a:r>
                  <a:rPr lang="en-GB" sz="1600" dirty="0">
                    <a:sym typeface="Gill Sans"/>
                  </a:rPr>
                  <a:t>To find </a:t>
                </a:r>
                <a14:m>
                  <m:oMath xmlns:m="http://schemas.openxmlformats.org/officeDocument/2006/math">
                    <m:f>
                      <m:fPr>
                        <m:ctrlPr>
                          <a:rPr lang="en-US" sz="1600" i="1">
                            <a:latin typeface="Cambria Math"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𝐽</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𝑤</m:t>
                            </m:r>
                          </m:e>
                          <m:sub>
                            <m:r>
                              <a:rPr lang="en-GB" sz="1600" b="0" i="1" smtClean="0">
                                <a:latin typeface="Cambria Math" panose="02040503050406030204" pitchFamily="18" charset="0"/>
                                <a:ea typeface="Cambria Math" panose="02040503050406030204" pitchFamily="18" charset="0"/>
                              </a:rPr>
                              <m:t>𝑖</m:t>
                            </m:r>
                          </m:sub>
                        </m:sSub>
                      </m:den>
                    </m:f>
                    <m:r>
                      <a:rPr lang="en-GB" sz="1600" i="1">
                        <a:latin typeface="Cambria Math" panose="02040503050406030204" pitchFamily="18" charset="0"/>
                        <a:ea typeface="Cambria Math" panose="02040503050406030204" pitchFamily="18" charset="0"/>
                      </a:rPr>
                      <m:t> </m:t>
                    </m:r>
                  </m:oMath>
                </a14:m>
                <a:r>
                  <a:rPr lang="en-GB" sz="1600" dirty="0">
                    <a:sym typeface="Gill Sans"/>
                  </a:rPr>
                  <a:t>, compute:</a:t>
                </a:r>
              </a:p>
              <a:p>
                <a:pPr marL="628642" lvl="1" indent="-285750">
                  <a:spcBef>
                    <a:spcPts val="500"/>
                  </a:spcBef>
                  <a:buFont typeface="Arial" panose="020B0604020202020204" pitchFamily="34" charset="0"/>
                  <a:buChar char="•"/>
                </a:pPr>
                <a:r>
                  <a:rPr lang="en-GB" sz="1600" dirty="0"/>
                  <a:t>delta value * input that the weight scales</a:t>
                </a:r>
              </a:p>
            </p:txBody>
          </p:sp>
        </mc:Choice>
        <mc:Fallback xmlns="">
          <p:sp>
            <p:nvSpPr>
              <p:cNvPr id="4" name="TextBox 3">
                <a:extLst>
                  <a:ext uri="{FF2B5EF4-FFF2-40B4-BE49-F238E27FC236}">
                    <a16:creationId xmlns:a16="http://schemas.microsoft.com/office/drawing/2014/main" id="{DF9D9751-CEC5-CE4C-8F72-8E57037FFBC7}"/>
                  </a:ext>
                </a:extLst>
              </p:cNvPr>
              <p:cNvSpPr txBox="1">
                <a:spLocks noRot="1" noChangeAspect="1" noMove="1" noResize="1" noEditPoints="1" noAdjustHandles="1" noChangeArrowheads="1" noChangeShapeType="1" noTextEdit="1"/>
              </p:cNvSpPr>
              <p:nvPr/>
            </p:nvSpPr>
            <p:spPr>
              <a:xfrm>
                <a:off x="321594" y="1028565"/>
                <a:ext cx="8386512" cy="3087192"/>
              </a:xfrm>
              <a:prstGeom prst="rect">
                <a:avLst/>
              </a:prstGeom>
              <a:blipFill>
                <a:blip r:embed="rId3"/>
                <a:stretch>
                  <a:fillRect l="-303" t="-823" r="-605" b="-2058"/>
                </a:stretch>
              </a:blipFill>
            </p:spPr>
            <p:txBody>
              <a:bodyPr/>
              <a:lstStyle/>
              <a:p>
                <a:r>
                  <a:rPr lang="en-US">
                    <a:noFill/>
                  </a:rPr>
                  <a:t> </a:t>
                </a:r>
              </a:p>
            </p:txBody>
          </p:sp>
        </mc:Fallback>
      </mc:AlternateContent>
    </p:spTree>
    <p:extLst>
      <p:ext uri="{BB962C8B-B14F-4D97-AF65-F5344CB8AC3E}">
        <p14:creationId xmlns:p14="http://schemas.microsoft.com/office/powerpoint/2010/main" val="2601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 xmlns:a16="http://schemas.microsoft.com/office/drawing/2014/main" id="{8FC9BE17-9A7B-462D-AE50-3D87773873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tar, light&#10;&#10;Description automatically generated">
            <a:extLst>
              <a:ext uri="{FF2B5EF4-FFF2-40B4-BE49-F238E27FC236}">
                <a16:creationId xmlns="" xmlns:a16="http://schemas.microsoft.com/office/drawing/2014/main" id="{8B8B7159-8E43-4644-8CAD-F982EF8F6A69}"/>
              </a:ext>
            </a:extLst>
          </p:cNvPr>
          <p:cNvPicPr>
            <a:picLocks noChangeAspect="1"/>
          </p:cNvPicPr>
          <p:nvPr/>
        </p:nvPicPr>
        <p:blipFill rotWithShape="1">
          <a:blip r:embed="rId3">
            <a:extLst>
              <a:ext uri="{28A0092B-C50C-407E-A947-70E740481C1C}">
                <a14:useLocalDpi xmlns:a14="http://schemas.microsoft.com/office/drawing/2010/main" val="0"/>
              </a:ext>
            </a:extLst>
          </a:blip>
          <a:srcRect r="9092" b="12023"/>
          <a:stretch/>
        </p:blipFill>
        <p:spPr>
          <a:xfrm>
            <a:off x="2642616" y="10"/>
            <a:ext cx="6501384" cy="5143490"/>
          </a:xfrm>
          <a:prstGeom prst="rect">
            <a:avLst/>
          </a:prstGeom>
        </p:spPr>
      </p:pic>
      <p:sp>
        <p:nvSpPr>
          <p:cNvPr id="50" name="Rectangle 49">
            <a:extLst>
              <a:ext uri="{FF2B5EF4-FFF2-40B4-BE49-F238E27FC236}">
                <a16:creationId xmlns="" xmlns:a16="http://schemas.microsoft.com/office/drawing/2014/main" id="{3EBE8569-6AEC-4B8C-8D53-2DE337CDBA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Motivation"/>
          <p:cNvSpPr txBox="1">
            <a:spLocks noGrp="1"/>
          </p:cNvSpPr>
          <p:nvPr>
            <p:ph type="title"/>
          </p:nvPr>
        </p:nvSpPr>
        <p:spPr>
          <a:xfrm>
            <a:off x="278320" y="870966"/>
            <a:ext cx="2578608" cy="843534"/>
          </a:xfrm>
          <a:prstGeom prst="rect">
            <a:avLst/>
          </a:prstGeom>
        </p:spPr>
        <p:txBody>
          <a:bodyPr anchor="b">
            <a:normAutofit/>
          </a:bodyPr>
          <a:lstStyle/>
          <a:p>
            <a:r>
              <a:rPr lang="en-GB" sz="2100"/>
              <a:t>Motivation</a:t>
            </a:r>
          </a:p>
        </p:txBody>
      </p:sp>
      <p:sp>
        <p:nvSpPr>
          <p:cNvPr id="52" name="Rectangle 51">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omputers are not like brains/bodies…"/>
          <p:cNvSpPr txBox="1">
            <a:spLocks noGrp="1"/>
          </p:cNvSpPr>
          <p:nvPr>
            <p:ph idx="1"/>
          </p:nvPr>
        </p:nvSpPr>
        <p:spPr>
          <a:xfrm>
            <a:off x="269462" y="687515"/>
            <a:ext cx="5674138" cy="3938273"/>
          </a:xfrm>
          <a:prstGeom prst="rect">
            <a:avLst/>
          </a:prstGeom>
        </p:spPr>
        <p:txBody>
          <a:bodyPr anchor="t">
            <a:noAutofit/>
          </a:bodyPr>
          <a:lstStyle/>
          <a:p>
            <a:pPr>
              <a:lnSpc>
                <a:spcPct val="100000"/>
              </a:lnSpc>
              <a:spcBef>
                <a:spcPts val="500"/>
              </a:spcBef>
            </a:pPr>
            <a:r>
              <a:rPr lang="en-GB" dirty="0"/>
              <a:t>AI is good at:</a:t>
            </a:r>
          </a:p>
          <a:p>
            <a:pPr lvl="1">
              <a:lnSpc>
                <a:spcPct val="100000"/>
              </a:lnSpc>
            </a:pPr>
            <a:r>
              <a:rPr lang="en-GB" dirty="0"/>
              <a:t>Can map input features into numerical values to outputs given large training data is provided </a:t>
            </a:r>
          </a:p>
          <a:p>
            <a:pPr lvl="1">
              <a:lnSpc>
                <a:spcPct val="100000"/>
              </a:lnSpc>
            </a:pPr>
            <a:r>
              <a:rPr lang="en-GB" dirty="0"/>
              <a:t>Fast computations in pre-defined scenarios</a:t>
            </a:r>
          </a:p>
          <a:p>
            <a:pPr marL="222250" lvl="1" indent="-209550">
              <a:lnSpc>
                <a:spcPct val="100000"/>
              </a:lnSpc>
            </a:pPr>
            <a:r>
              <a:rPr lang="en-GB" dirty="0"/>
              <a:t>Humans are good at:</a:t>
            </a:r>
          </a:p>
          <a:p>
            <a:pPr marL="679450" lvl="2" indent="-209550">
              <a:lnSpc>
                <a:spcPct val="100000"/>
              </a:lnSpc>
            </a:pPr>
            <a:r>
              <a:rPr lang="en-GB" dirty="0"/>
              <a:t>Transferring knowledge from one area to another </a:t>
            </a:r>
          </a:p>
          <a:p>
            <a:pPr marL="679450" lvl="2" indent="-209550">
              <a:lnSpc>
                <a:spcPct val="100000"/>
              </a:lnSpc>
            </a:pPr>
            <a:r>
              <a:rPr lang="en-GB" dirty="0"/>
              <a:t>Find and understand additional features (properties that might be important) and quickly update their models</a:t>
            </a:r>
          </a:p>
          <a:p>
            <a:pPr marL="679450" lvl="2" indent="-209550">
              <a:lnSpc>
                <a:spcPct val="100000"/>
              </a:lnSpc>
            </a:pPr>
            <a:r>
              <a:rPr lang="en-GB" dirty="0"/>
              <a:t>Understanding meaning of language</a:t>
            </a:r>
          </a:p>
          <a:p>
            <a:pPr>
              <a:lnSpc>
                <a:spcPct val="100000"/>
              </a:lnSpc>
              <a:spcBef>
                <a:spcPts val="500"/>
              </a:spcBef>
            </a:pPr>
            <a:r>
              <a:rPr lang="en-GB" dirty="0"/>
              <a:t>Can we build computers or programs that are more like brains?</a:t>
            </a:r>
          </a:p>
          <a:p>
            <a:pPr lvl="1">
              <a:lnSpc>
                <a:spcPct val="100000"/>
              </a:lnSpc>
            </a:pPr>
            <a:r>
              <a:rPr lang="en-GB" dirty="0"/>
              <a:t>If so, is it useful?</a:t>
            </a:r>
          </a:p>
          <a:p>
            <a:pPr marL="679450" lvl="2" indent="-209550"/>
            <a:endParaRPr lang="en-GB" dirty="0"/>
          </a:p>
        </p:txBody>
      </p:sp>
    </p:spTree>
    <p:extLst>
      <p:ext uri="{BB962C8B-B14F-4D97-AF65-F5344CB8AC3E}">
        <p14:creationId xmlns:p14="http://schemas.microsoft.com/office/powerpoint/2010/main" val="40074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he solution:  multi-layered NNs"/>
          <p:cNvSpPr txBox="1">
            <a:spLocks noGrp="1"/>
          </p:cNvSpPr>
          <p:nvPr>
            <p:ph type="title"/>
          </p:nvPr>
        </p:nvSpPr>
        <p:spPr>
          <a:prstGeom prst="rect">
            <a:avLst/>
          </a:prstGeom>
        </p:spPr>
        <p:txBody>
          <a:bodyPr/>
          <a:lstStyle/>
          <a:p>
            <a:r>
              <a:rPr lang="en-GB" dirty="0"/>
              <a:t>Backpropagation summary</a:t>
            </a:r>
            <a:endParaRPr dirty="0"/>
          </a:p>
        </p:txBody>
      </p:sp>
      <p:sp>
        <p:nvSpPr>
          <p:cNvPr id="4" name="TextBox 3">
            <a:extLst>
              <a:ext uri="{FF2B5EF4-FFF2-40B4-BE49-F238E27FC236}">
                <a16:creationId xmlns="" xmlns:a16="http://schemas.microsoft.com/office/drawing/2014/main" id="{DF9D9751-CEC5-CE4C-8F72-8E57037FFBC7}"/>
              </a:ext>
            </a:extLst>
          </p:cNvPr>
          <p:cNvSpPr txBox="1"/>
          <p:nvPr/>
        </p:nvSpPr>
        <p:spPr>
          <a:xfrm>
            <a:off x="435894" y="1115877"/>
            <a:ext cx="8272212" cy="2215991"/>
          </a:xfrm>
          <a:prstGeom prst="rect">
            <a:avLst/>
          </a:prstGeom>
          <a:noFill/>
          <a:ln>
            <a:noFill/>
          </a:ln>
        </p:spPr>
        <p:txBody>
          <a:bodyPr wrap="square" rtlCol="0">
            <a:spAutoFit/>
          </a:bodyPr>
          <a:lstStyle/>
          <a:p>
            <a:pPr>
              <a:spcBef>
                <a:spcPts val="500"/>
              </a:spcBef>
            </a:pPr>
            <a:r>
              <a:rPr lang="en-US" sz="1600" dirty="0"/>
              <a:t>Michael Nielsen’s Neural Networks and Deep Learning - </a:t>
            </a:r>
            <a:r>
              <a:rPr lang="en-GB" sz="1600" dirty="0">
                <a:hlinkClick r:id="rId3"/>
              </a:rPr>
              <a:t>http://neuralnetworksanddeeplearning.com/chap2.html</a:t>
            </a:r>
            <a:endParaRPr lang="en-GB" sz="1600" dirty="0"/>
          </a:p>
          <a:p>
            <a:pPr>
              <a:spcBef>
                <a:spcPts val="500"/>
              </a:spcBef>
            </a:pPr>
            <a:r>
              <a:rPr lang="en-US" sz="1600" dirty="0"/>
              <a:t>Andrej </a:t>
            </a:r>
            <a:r>
              <a:rPr lang="en-US" sz="1600" dirty="0" err="1"/>
              <a:t>Karpathy’s</a:t>
            </a:r>
            <a:r>
              <a:rPr lang="en-US" sz="1600" dirty="0"/>
              <a:t> blog: </a:t>
            </a:r>
            <a:r>
              <a:rPr lang="en-US" sz="1600" dirty="0">
                <a:hlinkClick r:id="rId4"/>
              </a:rPr>
              <a:t>https://karpathy.medium.com/yes-you-should-understand-backprop-e2f06eab496b</a:t>
            </a:r>
            <a:endParaRPr lang="en-US" sz="1600" dirty="0"/>
          </a:p>
          <a:p>
            <a:pPr>
              <a:spcBef>
                <a:spcPts val="500"/>
              </a:spcBef>
            </a:pPr>
            <a:r>
              <a:rPr lang="en-US" sz="1600" dirty="0"/>
              <a:t>Chris Manning’s lecture - </a:t>
            </a:r>
            <a:r>
              <a:rPr lang="en-US" sz="1600" dirty="0">
                <a:hlinkClick r:id="rId5"/>
              </a:rPr>
              <a:t>https://www.youtube.com/watch?v=yLYHDSv-288</a:t>
            </a:r>
            <a:endParaRPr lang="en-US" sz="1600" dirty="0"/>
          </a:p>
          <a:p>
            <a:pPr>
              <a:spcBef>
                <a:spcPts val="500"/>
              </a:spcBef>
            </a:pPr>
            <a:r>
              <a:rPr lang="en-GB" sz="1600" dirty="0"/>
              <a:t>Seminal </a:t>
            </a:r>
            <a:r>
              <a:rPr lang="en-GB" sz="1600" dirty="0" err="1"/>
              <a:t>Rumelhart</a:t>
            </a:r>
            <a:r>
              <a:rPr lang="en-GB" sz="1600" dirty="0"/>
              <a:t> et al. backpropagation paper - </a:t>
            </a:r>
            <a:r>
              <a:rPr lang="en-GB" sz="1600" dirty="0">
                <a:hlinkClick r:id="rId6"/>
              </a:rPr>
              <a:t>http://www.iro.umontreal.ca/~vincentp/ift3395/lectures/backprop_old.pdf</a:t>
            </a:r>
            <a:endParaRPr lang="en-GB" sz="1600" dirty="0"/>
          </a:p>
          <a:p>
            <a:endParaRPr lang="en-US" dirty="0"/>
          </a:p>
        </p:txBody>
      </p:sp>
    </p:spTree>
    <p:extLst>
      <p:ext uri="{BB962C8B-B14F-4D97-AF65-F5344CB8AC3E}">
        <p14:creationId xmlns:p14="http://schemas.microsoft.com/office/powerpoint/2010/main" val="2664975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 xmlns:a16="http://schemas.microsoft.com/office/drawing/2014/main" id="{947D932F-4AFC-4848-B840-68567484BB81}"/>
              </a:ext>
            </a:extLst>
          </p:cNvPr>
          <p:cNvPicPr>
            <a:picLocks noChangeAspect="1"/>
          </p:cNvPicPr>
          <p:nvPr/>
        </p:nvPicPr>
        <p:blipFill>
          <a:blip r:embed="rId3"/>
          <a:stretch>
            <a:fillRect/>
          </a:stretch>
        </p:blipFill>
        <p:spPr>
          <a:xfrm>
            <a:off x="5861395" y="2913566"/>
            <a:ext cx="2391952" cy="1685633"/>
          </a:xfrm>
          <a:prstGeom prst="rect">
            <a:avLst/>
          </a:prstGeom>
        </p:spPr>
      </p:pic>
      <p:sp>
        <p:nvSpPr>
          <p:cNvPr id="127" name="Activation functions"/>
          <p:cNvSpPr txBox="1">
            <a:spLocks noGrp="1"/>
          </p:cNvSpPr>
          <p:nvPr>
            <p:ph type="title"/>
          </p:nvPr>
        </p:nvSpPr>
        <p:spPr>
          <a:prstGeom prst="rect">
            <a:avLst/>
          </a:prstGeom>
        </p:spPr>
        <p:txBody>
          <a:bodyPr/>
          <a:lstStyle/>
          <a:p>
            <a:r>
              <a:rPr lang="en-GB" dirty="0"/>
              <a:t>Non-Linearities</a:t>
            </a:r>
            <a:endParaRPr dirty="0"/>
          </a:p>
        </p:txBody>
      </p:sp>
      <p:sp>
        <p:nvSpPr>
          <p:cNvPr id="10" name="TextBox 9">
            <a:extLst>
              <a:ext uri="{FF2B5EF4-FFF2-40B4-BE49-F238E27FC236}">
                <a16:creationId xmlns="" xmlns:a16="http://schemas.microsoft.com/office/drawing/2014/main" id="{B1611891-475D-1A41-8857-4F205AB3B6E3}"/>
              </a:ext>
            </a:extLst>
          </p:cNvPr>
          <p:cNvSpPr txBox="1"/>
          <p:nvPr/>
        </p:nvSpPr>
        <p:spPr>
          <a:xfrm>
            <a:off x="339840" y="1143415"/>
            <a:ext cx="4928921" cy="3057247"/>
          </a:xfrm>
          <a:prstGeom prst="rect">
            <a:avLst/>
          </a:prstGeom>
          <a:noFill/>
        </p:spPr>
        <p:txBody>
          <a:bodyPr wrap="square" rtlCol="0">
            <a:spAutoFit/>
          </a:bodyPr>
          <a:lstStyle/>
          <a:p>
            <a:pPr marL="285750" indent="-285750" fontAlgn="base">
              <a:spcBef>
                <a:spcPts val="500"/>
              </a:spcBef>
              <a:buFont typeface="Arial" panose="020B0604020202020204" pitchFamily="34" charset="0"/>
              <a:buChar char="•"/>
            </a:pPr>
            <a:r>
              <a:rPr lang="en-GB" sz="1600" b="1" dirty="0"/>
              <a:t>Rectified Linear Unit </a:t>
            </a:r>
            <a:r>
              <a:rPr lang="en-GB" sz="1600" dirty="0"/>
              <a:t>(</a:t>
            </a:r>
            <a:r>
              <a:rPr lang="en-GB" sz="1600" b="1" dirty="0" err="1"/>
              <a:t>ReLU</a:t>
            </a:r>
            <a:r>
              <a:rPr lang="en-GB" sz="1600" dirty="0"/>
              <a:t>) is a very simple activation function that clips each value x &lt; 0 at 0</a:t>
            </a:r>
          </a:p>
          <a:p>
            <a:pPr marL="628642" lvl="1" indent="-285750" fontAlgn="base">
              <a:spcBef>
                <a:spcPts val="500"/>
              </a:spcBef>
              <a:buFont typeface="Arial" panose="020B0604020202020204" pitchFamily="34" charset="0"/>
              <a:buChar char="•"/>
            </a:pPr>
            <a:r>
              <a:rPr lang="en-GB" sz="1600" dirty="0"/>
              <a:t>Very popular in MLP and CNN</a:t>
            </a:r>
          </a:p>
          <a:p>
            <a:pPr marL="628642" lvl="1" indent="-285750" fontAlgn="base">
              <a:spcBef>
                <a:spcPts val="500"/>
              </a:spcBef>
              <a:buFont typeface="Arial" panose="020B0604020202020204" pitchFamily="34" charset="0"/>
              <a:buChar char="•"/>
            </a:pPr>
            <a:r>
              <a:rPr lang="en-GB" sz="1600" dirty="0"/>
              <a:t>Cheap to compute and helps with vanishing gradient</a:t>
            </a:r>
          </a:p>
          <a:p>
            <a:pPr marL="628642" lvl="1" indent="-285750" fontAlgn="base">
              <a:spcBef>
                <a:spcPts val="500"/>
              </a:spcBef>
              <a:buFont typeface="Arial" panose="020B0604020202020204" pitchFamily="34" charset="0"/>
              <a:buChar char="•"/>
            </a:pPr>
            <a:r>
              <a:rPr lang="en-GB" sz="1600" dirty="0"/>
              <a:t>All the negative input values become zero -&gt; weights for some neurons are not updated they become dead (= never activated) </a:t>
            </a:r>
          </a:p>
          <a:p>
            <a:pPr marL="285750" indent="-285750">
              <a:spcBef>
                <a:spcPts val="500"/>
              </a:spcBef>
              <a:buFont typeface="Arial" panose="020B0604020202020204" pitchFamily="34" charset="0"/>
              <a:buChar char="•"/>
            </a:pPr>
            <a:r>
              <a:rPr lang="en-GB" sz="1600" b="1" dirty="0"/>
              <a:t>Hyperbolic tangent </a:t>
            </a:r>
            <a:r>
              <a:rPr lang="en-GB" sz="1600" dirty="0"/>
              <a:t>(</a:t>
            </a:r>
            <a:r>
              <a:rPr lang="en-GB" sz="1600" b="1" dirty="0"/>
              <a:t>tanh</a:t>
            </a:r>
            <a:r>
              <a:rPr lang="en-GB" sz="1600" dirty="0"/>
              <a:t>) is an S-shaped activation function, transforming the values x into the range [−1, 1]</a:t>
            </a:r>
          </a:p>
        </p:txBody>
      </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514968EE-F342-3540-B0F9-B8EA61646B2D}"/>
                  </a:ext>
                </a:extLst>
              </p:cNvPr>
              <p:cNvSpPr txBox="1"/>
              <p:nvPr/>
            </p:nvSpPr>
            <p:spPr>
              <a:xfrm>
                <a:off x="6856330" y="3702449"/>
                <a:ext cx="1666867" cy="498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600" b="0" i="1" smtClean="0">
                              <a:latin typeface="Cambria Math" charset="0"/>
                            </a:rPr>
                          </m:ctrlPr>
                        </m:funcPr>
                        <m:fName>
                          <m:r>
                            <m:rPr>
                              <m:sty m:val="p"/>
                            </m:rPr>
                            <a:rPr lang="en-GB" sz="1600" b="0" i="0" smtClean="0">
                              <a:latin typeface="Cambria Math" panose="02040503050406030204" pitchFamily="18" charset="0"/>
                            </a:rPr>
                            <m:t>tanh</m:t>
                          </m:r>
                        </m:fName>
                        <m:e>
                          <m:d>
                            <m:dPr>
                              <m:ctrlPr>
                                <a:rPr lang="en-GB" sz="1600" b="0" i="1" smtClean="0">
                                  <a:latin typeface="Cambria Math" charset="0"/>
                                </a:rPr>
                              </m:ctrlPr>
                            </m:dPr>
                            <m:e>
                              <m:r>
                                <a:rPr lang="en-GB" sz="1600" b="0" i="1" smtClean="0">
                                  <a:latin typeface="Cambria Math" panose="02040503050406030204" pitchFamily="18" charset="0"/>
                                </a:rPr>
                                <m:t>𝑥</m:t>
                              </m:r>
                            </m:e>
                          </m:d>
                        </m:e>
                      </m:func>
                      <m:r>
                        <a:rPr lang="en-GB" sz="1600" b="0" i="1" smtClean="0">
                          <a:latin typeface="Cambria Math" panose="02040503050406030204" pitchFamily="18" charset="0"/>
                        </a:rPr>
                        <m:t>=</m:t>
                      </m:r>
                      <m:f>
                        <m:fPr>
                          <m:ctrlPr>
                            <a:rPr lang="en-GB" sz="1600" b="0" i="1" smtClean="0">
                              <a:latin typeface="Cambria Math" charset="0"/>
                            </a:rPr>
                          </m:ctrlPr>
                        </m:fPr>
                        <m:num>
                          <m:sSup>
                            <m:sSupPr>
                              <m:ctrlPr>
                                <a:rPr lang="en-GB" sz="1600" b="0" i="1" smtClean="0">
                                  <a:latin typeface="Cambria Math" charset="0"/>
                                </a:rPr>
                              </m:ctrlPr>
                            </m:sSupPr>
                            <m:e>
                              <m:r>
                                <a:rPr lang="en-GB" sz="1600" b="0" i="1" smtClean="0">
                                  <a:latin typeface="Cambria Math" panose="02040503050406030204" pitchFamily="18" charset="0"/>
                                </a:rPr>
                                <m:t>𝑒</m:t>
                              </m:r>
                            </m:e>
                            <m:sup>
                              <m:r>
                                <a:rPr lang="en-GB" sz="1600" b="0" i="1" smtClean="0">
                                  <a:latin typeface="Cambria Math" panose="02040503050406030204" pitchFamily="18" charset="0"/>
                                </a:rPr>
                                <m:t>2</m:t>
                              </m:r>
                              <m:r>
                                <a:rPr lang="en-GB" sz="1600" b="0" i="1" smtClean="0">
                                  <a:latin typeface="Cambria Math" panose="02040503050406030204" pitchFamily="18" charset="0"/>
                                </a:rPr>
                                <m:t>𝑥</m:t>
                              </m:r>
                            </m:sup>
                          </m:sSup>
                          <m:r>
                            <a:rPr lang="en-GB" sz="1600" b="0" i="1" smtClean="0">
                              <a:latin typeface="Cambria Math" panose="02040503050406030204" pitchFamily="18" charset="0"/>
                            </a:rPr>
                            <m:t>−1</m:t>
                          </m:r>
                        </m:num>
                        <m:den>
                          <m:sSup>
                            <m:sSupPr>
                              <m:ctrlPr>
                                <a:rPr lang="en-GB" sz="1600" i="1">
                                  <a:latin typeface="Cambria Math" charset="0"/>
                                </a:rPr>
                              </m:ctrlPr>
                            </m:sSupPr>
                            <m:e>
                              <m:r>
                                <a:rPr lang="en-GB" sz="1600" i="1">
                                  <a:latin typeface="Cambria Math" panose="02040503050406030204" pitchFamily="18" charset="0"/>
                                </a:rPr>
                                <m:t>𝑒</m:t>
                              </m:r>
                            </m:e>
                            <m:sup>
                              <m:r>
                                <a:rPr lang="en-GB" sz="1600" i="1">
                                  <a:latin typeface="Cambria Math" panose="02040503050406030204" pitchFamily="18" charset="0"/>
                                </a:rPr>
                                <m:t>2</m:t>
                              </m:r>
                              <m:r>
                                <a:rPr lang="en-GB" sz="1600" i="1">
                                  <a:latin typeface="Cambria Math" panose="02040503050406030204" pitchFamily="18" charset="0"/>
                                </a:rPr>
                                <m:t>𝑥</m:t>
                              </m:r>
                            </m:sup>
                          </m:sSup>
                          <m:r>
                            <a:rPr lang="en-GB" sz="1600" b="0" i="1" smtClean="0">
                              <a:latin typeface="Cambria Math" panose="02040503050406030204" pitchFamily="18" charset="0"/>
                            </a:rPr>
                            <m:t>+</m:t>
                          </m:r>
                          <m:r>
                            <a:rPr lang="en-GB" sz="1600" i="1">
                              <a:latin typeface="Cambria Math" panose="02040503050406030204" pitchFamily="18" charset="0"/>
                            </a:rPr>
                            <m:t>1</m:t>
                          </m:r>
                        </m:den>
                      </m:f>
                    </m:oMath>
                  </m:oMathPara>
                </a14:m>
                <a:endParaRPr lang="en-US" sz="1600" dirty="0"/>
              </a:p>
            </p:txBody>
          </p:sp>
        </mc:Choice>
        <mc:Fallback xmlns="">
          <p:sp>
            <p:nvSpPr>
              <p:cNvPr id="3" name="TextBox 2">
                <a:extLst>
                  <a:ext uri="{FF2B5EF4-FFF2-40B4-BE49-F238E27FC236}">
                    <a16:creationId xmlns:a16="http://schemas.microsoft.com/office/drawing/2014/main" id="{514968EE-F342-3540-B0F9-B8EA61646B2D}"/>
                  </a:ext>
                </a:extLst>
              </p:cNvPr>
              <p:cNvSpPr txBox="1">
                <a:spLocks noRot="1" noChangeAspect="1" noMove="1" noResize="1" noEditPoints="1" noAdjustHandles="1" noChangeArrowheads="1" noChangeShapeType="1" noTextEdit="1"/>
              </p:cNvSpPr>
              <p:nvPr/>
            </p:nvSpPr>
            <p:spPr>
              <a:xfrm>
                <a:off x="6856330" y="3702449"/>
                <a:ext cx="1666867" cy="498213"/>
              </a:xfrm>
              <a:prstGeom prst="rect">
                <a:avLst/>
              </a:prstGeom>
              <a:blipFill>
                <a:blip r:embed="rId4"/>
                <a:stretch>
                  <a:fillRect l="-2273" r="-1515" b="-15000"/>
                </a:stretch>
              </a:blipFill>
            </p:spPr>
            <p:txBody>
              <a:bodyPr/>
              <a:lstStyle/>
              <a:p>
                <a:r>
                  <a:rPr lang="en-US">
                    <a:noFill/>
                  </a:rPr>
                  <a:t> </a:t>
                </a:r>
              </a:p>
            </p:txBody>
          </p:sp>
        </mc:Fallback>
      </mc:AlternateContent>
      <p:pic>
        <p:nvPicPr>
          <p:cNvPr id="13" name="Picture 12" descr="Chart, line chart&#10;&#10;Description automatically generated">
            <a:extLst>
              <a:ext uri="{FF2B5EF4-FFF2-40B4-BE49-F238E27FC236}">
                <a16:creationId xmlns="" xmlns:a16="http://schemas.microsoft.com/office/drawing/2014/main" id="{9C64FF4E-4859-FB4F-B42C-9BA1F287477B}"/>
              </a:ext>
            </a:extLst>
          </p:cNvPr>
          <p:cNvPicPr>
            <a:picLocks noChangeAspect="1"/>
          </p:cNvPicPr>
          <p:nvPr/>
        </p:nvPicPr>
        <p:blipFill>
          <a:blip r:embed="rId5"/>
          <a:stretch>
            <a:fillRect/>
          </a:stretch>
        </p:blipFill>
        <p:spPr>
          <a:xfrm>
            <a:off x="5164651" y="937139"/>
            <a:ext cx="2141467" cy="163461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026F9279-632E-064A-8072-F8C49879C10A}"/>
                  </a:ext>
                </a:extLst>
              </p:cNvPr>
              <p:cNvSpPr txBox="1"/>
              <p:nvPr/>
            </p:nvSpPr>
            <p:spPr>
              <a:xfrm>
                <a:off x="5278951" y="1361120"/>
                <a:ext cx="3614736" cy="5492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𝑅𝑒𝐿𝑈</m:t>
                      </m:r>
                      <m:d>
                        <m:dPr>
                          <m:ctrlPr>
                            <a:rPr lang="en-GB" sz="1600" b="0" i="1" smtClean="0">
                              <a:latin typeface="Cambria Math" charset="0"/>
                            </a:rPr>
                          </m:ctrlPr>
                        </m:dPr>
                        <m:e>
                          <m:r>
                            <a:rPr lang="en-GB" sz="1600" b="0" i="1" smtClean="0">
                              <a:latin typeface="Cambria Math" panose="02040503050406030204" pitchFamily="18" charset="0"/>
                            </a:rPr>
                            <m:t>𝑥</m:t>
                          </m:r>
                        </m:e>
                      </m:d>
                      <m:r>
                        <a:rPr lang="en-GB" sz="1600" b="0" i="1" smtClean="0">
                          <a:latin typeface="Cambria Math" panose="02040503050406030204" pitchFamily="18" charset="0"/>
                        </a:rPr>
                        <m:t>=</m:t>
                      </m:r>
                      <m:func>
                        <m:funcPr>
                          <m:ctrlPr>
                            <a:rPr lang="en-GB" sz="1600" b="0" i="1" smtClean="0">
                              <a:latin typeface="Cambria Math" charset="0"/>
                            </a:rPr>
                          </m:ctrlPr>
                        </m:funcPr>
                        <m:fName>
                          <m:r>
                            <m:rPr>
                              <m:sty m:val="p"/>
                            </m:rPr>
                            <a:rPr lang="en-GB" sz="1600" b="0" i="0" smtClean="0">
                              <a:latin typeface="Cambria Math" panose="02040503050406030204" pitchFamily="18" charset="0"/>
                            </a:rPr>
                            <m:t>max</m:t>
                          </m:r>
                        </m:fName>
                        <m:e>
                          <m:d>
                            <m:dPr>
                              <m:ctrlPr>
                                <a:rPr lang="en-GB" sz="1600" b="0" i="1" smtClean="0">
                                  <a:latin typeface="Cambria Math"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𝑥</m:t>
                              </m:r>
                            </m:e>
                          </m:d>
                        </m:e>
                      </m:func>
                      <m:r>
                        <a:rPr lang="en-GB" sz="1600" b="0" i="1" smtClean="0">
                          <a:latin typeface="Cambria Math" panose="02040503050406030204" pitchFamily="18" charset="0"/>
                        </a:rPr>
                        <m:t>=</m:t>
                      </m:r>
                      <m:d>
                        <m:dPr>
                          <m:begChr m:val="{"/>
                          <m:endChr m:val=""/>
                          <m:ctrlPr>
                            <a:rPr lang="en-GB" sz="1600" b="0" i="1" smtClean="0">
                              <a:latin typeface="Cambria Math" charset="0"/>
                            </a:rPr>
                          </m:ctrlPr>
                        </m:dPr>
                        <m:e>
                          <m:eqArr>
                            <m:eqArrPr>
                              <m:ctrlPr>
                                <a:rPr lang="en-GB" sz="1600" b="0" i="1" smtClean="0">
                                  <a:latin typeface="Cambria Math" charset="0"/>
                                </a:rPr>
                              </m:ctrlPr>
                            </m:eqArrPr>
                            <m:e>
                              <m:r>
                                <a:rPr lang="en-GB" sz="1600" b="0" i="1" smtClean="0">
                                  <a:latin typeface="Cambria Math" panose="02040503050406030204" pitchFamily="18" charset="0"/>
                                </a:rPr>
                                <m:t>0,  </m:t>
                              </m:r>
                              <m:r>
                                <a:rPr lang="en-GB" sz="1600" b="0" i="1" smtClean="0">
                                  <a:latin typeface="Cambria Math" panose="02040503050406030204" pitchFamily="18" charset="0"/>
                                </a:rPr>
                                <m:t>𝑥</m:t>
                              </m:r>
                              <m:r>
                                <a:rPr lang="en-GB" sz="1600" b="0" i="1" smtClean="0">
                                  <a:latin typeface="Cambria Math" panose="02040503050406030204" pitchFamily="18" charset="0"/>
                                </a:rPr>
                                <m:t>&lt;0</m:t>
                              </m:r>
                            </m:e>
                            <m:e>
                              <m:r>
                                <a:rPr lang="en-GB" sz="1600" b="0" i="1" smtClean="0">
                                  <a:latin typeface="Cambria Math" panose="02040503050406030204" pitchFamily="18" charset="0"/>
                                </a:rPr>
                                <m:t>&amp;</m:t>
                              </m:r>
                              <m:r>
                                <a:rPr lang="en-GB" sz="1600" b="0" i="1" smtClean="0">
                                  <a:latin typeface="Cambria Math" panose="02040503050406030204" pitchFamily="18" charset="0"/>
                                </a:rPr>
                                <m:t>𝑥</m:t>
                              </m:r>
                              <m:r>
                                <a:rPr lang="en-GB" sz="1600" b="0" i="1" smtClean="0">
                                  <a:latin typeface="Cambria Math" panose="02040503050406030204" pitchFamily="18" charset="0"/>
                                </a:rPr>
                                <m:t>,</m:t>
                              </m:r>
                              <m:r>
                                <m:rPr>
                                  <m:nor/>
                                </m:rPr>
                                <a:rPr lang="en-GB" sz="1600" b="0" i="0" smtClean="0">
                                  <a:latin typeface="Cambria Math" panose="02040503050406030204" pitchFamily="18" charset="0"/>
                                </a:rPr>
                                <m:t> </m:t>
                              </m:r>
                              <m:r>
                                <m:rPr>
                                  <m:nor/>
                                </m:rPr>
                                <a:rPr lang="en-GB" sz="1600" b="0" i="0" smtClean="0">
                                  <a:latin typeface="Cambria Math" panose="02040503050406030204" pitchFamily="18" charset="0"/>
                                </a:rPr>
                                <m:t>otherwise</m:t>
                              </m:r>
                            </m:e>
                          </m:eqArr>
                        </m:e>
                      </m:d>
                    </m:oMath>
                  </m:oMathPara>
                </a14:m>
                <a:endParaRPr lang="en-US" sz="1600" dirty="0"/>
              </a:p>
            </p:txBody>
          </p:sp>
        </mc:Choice>
        <mc:Fallback xmlns="">
          <p:sp>
            <p:nvSpPr>
              <p:cNvPr id="2" name="TextBox 1">
                <a:extLst>
                  <a:ext uri="{FF2B5EF4-FFF2-40B4-BE49-F238E27FC236}">
                    <a16:creationId xmlns:a16="http://schemas.microsoft.com/office/drawing/2014/main" id="{026F9279-632E-064A-8072-F8C49879C10A}"/>
                  </a:ext>
                </a:extLst>
              </p:cNvPr>
              <p:cNvSpPr txBox="1">
                <a:spLocks noRot="1" noChangeAspect="1" noMove="1" noResize="1" noEditPoints="1" noAdjustHandles="1" noChangeArrowheads="1" noChangeShapeType="1" noTextEdit="1"/>
              </p:cNvSpPr>
              <p:nvPr/>
            </p:nvSpPr>
            <p:spPr>
              <a:xfrm>
                <a:off x="5278951" y="1361120"/>
                <a:ext cx="3614736" cy="549253"/>
              </a:xfrm>
              <a:prstGeom prst="rect">
                <a:avLst/>
              </a:prstGeom>
              <a:blipFill>
                <a:blip r:embed="rId6"/>
                <a:stretch>
                  <a:fillRect l="-2098" t="-222727" b="-315909"/>
                </a:stretch>
              </a:blipFill>
            </p:spPr>
            <p:txBody>
              <a:bodyPr/>
              <a:lstStyle/>
              <a:p>
                <a:r>
                  <a:rPr lang="en-US">
                    <a:noFill/>
                  </a:rPr>
                  <a:t> </a:t>
                </a:r>
              </a:p>
            </p:txBody>
          </p:sp>
        </mc:Fallback>
      </mc:AlternateContent>
    </p:spTree>
    <p:extLst>
      <p:ext uri="{BB962C8B-B14F-4D97-AF65-F5344CB8AC3E}">
        <p14:creationId xmlns:p14="http://schemas.microsoft.com/office/powerpoint/2010/main" val="346348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Activation functions"/>
          <p:cNvSpPr txBox="1">
            <a:spLocks noGrp="1"/>
          </p:cNvSpPr>
          <p:nvPr>
            <p:ph type="title"/>
          </p:nvPr>
        </p:nvSpPr>
        <p:spPr>
          <a:prstGeom prst="rect">
            <a:avLst/>
          </a:prstGeom>
        </p:spPr>
        <p:txBody>
          <a:bodyPr/>
          <a:lstStyle/>
          <a:p>
            <a:r>
              <a:rPr lang="en-GB" dirty="0" err="1"/>
              <a:t>Softmax</a:t>
            </a:r>
            <a:r>
              <a:rPr lang="en-GB" dirty="0"/>
              <a:t> Activation for Output Layers</a:t>
            </a:r>
          </a:p>
        </p:txBody>
      </p:sp>
      <p:sp>
        <p:nvSpPr>
          <p:cNvPr id="4" name="TextBox 3">
            <a:extLst>
              <a:ext uri="{FF2B5EF4-FFF2-40B4-BE49-F238E27FC236}">
                <a16:creationId xmlns="" xmlns:a16="http://schemas.microsoft.com/office/drawing/2014/main" id="{F176322A-0BD8-6846-A226-AA205336FED8}"/>
              </a:ext>
            </a:extLst>
          </p:cNvPr>
          <p:cNvSpPr txBox="1"/>
          <p:nvPr/>
        </p:nvSpPr>
        <p:spPr>
          <a:xfrm>
            <a:off x="341763" y="1089124"/>
            <a:ext cx="8272212" cy="1141338"/>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US" sz="1600" b="1" dirty="0" err="1"/>
              <a:t>Softmax</a:t>
            </a:r>
            <a:r>
              <a:rPr lang="en-US" sz="1600" dirty="0"/>
              <a:t> output transformation is used when we are interested in multi-class classification (mutually exclusive outputs)</a:t>
            </a:r>
            <a:endParaRPr lang="en-GB" sz="1600" dirty="0"/>
          </a:p>
          <a:p>
            <a:pPr marL="285750" indent="-285750">
              <a:spcBef>
                <a:spcPts val="500"/>
              </a:spcBef>
              <a:buFont typeface="Arial" panose="020B0604020202020204" pitchFamily="34" charset="0"/>
              <a:buChar char="•"/>
            </a:pPr>
            <a:r>
              <a:rPr lang="en-GB" sz="1600" dirty="0"/>
              <a:t>Result</a:t>
            </a:r>
            <a:r>
              <a:rPr lang="en-GB" sz="1600" b="1" dirty="0"/>
              <a:t>:</a:t>
            </a:r>
            <a:r>
              <a:rPr lang="en-GB" sz="1600" dirty="0"/>
              <a:t> vector of non-negative real numbers that sum to 1, probability distribution over </a:t>
            </a:r>
            <a:r>
              <a:rPr lang="en-GB" sz="1600" i="1" dirty="0"/>
              <a:t>k</a:t>
            </a:r>
            <a:r>
              <a:rPr lang="en-GB" sz="1600" dirty="0"/>
              <a:t> possible classes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8F339129-C10B-854C-9AC4-D83F4A79F9BB}"/>
                  </a:ext>
                </a:extLst>
              </p:cNvPr>
              <p:cNvSpPr txBox="1"/>
              <p:nvPr/>
            </p:nvSpPr>
            <p:spPr>
              <a:xfrm>
                <a:off x="927846" y="2913039"/>
                <a:ext cx="2743200" cy="64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𝑠𝑜𝑓𝑡𝑚𝑎𝑥</m:t>
                      </m:r>
                      <m:r>
                        <a:rPr lang="en-GB" sz="1800" b="0" i="1" smtClean="0">
                          <a:latin typeface="Cambria Math" panose="02040503050406030204" pitchFamily="18" charset="0"/>
                        </a:rPr>
                        <m:t> </m:t>
                      </m:r>
                      <m:d>
                        <m:dPr>
                          <m:ctrlPr>
                            <a:rPr lang="en-GB" sz="1800" b="0" i="1" smtClean="0">
                              <a:latin typeface="Cambria Math" charset="0"/>
                            </a:rPr>
                          </m:ctrlPr>
                        </m:dPr>
                        <m:e>
                          <m:sSub>
                            <m:sSubPr>
                              <m:ctrlPr>
                                <a:rPr lang="en-GB" sz="1800" b="0" i="1" smtClean="0">
                                  <a:latin typeface="Cambria Math" charset="0"/>
                                </a:rPr>
                              </m:ctrlPr>
                            </m:sSubPr>
                            <m:e>
                              <m:r>
                                <a:rPr lang="en-GB" sz="1800" b="0" i="1" smtClean="0">
                                  <a:latin typeface="Cambria Math" panose="02040503050406030204" pitchFamily="18" charset="0"/>
                                </a:rPr>
                                <m:t>𝑥</m:t>
                              </m:r>
                            </m:e>
                            <m:sub>
                              <m:r>
                                <a:rPr lang="en-GB" sz="1800" b="0" i="1" smtClean="0">
                                  <a:latin typeface="Cambria Math" panose="02040503050406030204" pitchFamily="18" charset="0"/>
                                </a:rPr>
                                <m:t>𝑖</m:t>
                              </m:r>
                            </m:sub>
                          </m:sSub>
                        </m:e>
                      </m:d>
                      <m:r>
                        <a:rPr lang="en-GB" sz="1800" b="0" i="1" smtClean="0">
                          <a:latin typeface="Cambria Math" panose="02040503050406030204" pitchFamily="18" charset="0"/>
                        </a:rPr>
                        <m:t>= </m:t>
                      </m:r>
                      <m:f>
                        <m:fPr>
                          <m:ctrlPr>
                            <a:rPr lang="en-GB" sz="1800" b="0" i="1" smtClean="0">
                              <a:latin typeface="Cambria Math" charset="0"/>
                            </a:rPr>
                          </m:ctrlPr>
                        </m:fPr>
                        <m:num>
                          <m:sSup>
                            <m:sSupPr>
                              <m:ctrlPr>
                                <a:rPr lang="en-GB" sz="1800" b="0" i="1" smtClean="0">
                                  <a:latin typeface="Cambria Math" charset="0"/>
                                </a:rPr>
                              </m:ctrlPr>
                            </m:sSupPr>
                            <m:e>
                              <m:r>
                                <a:rPr lang="en-GB" sz="1800" b="0" i="1" smtClean="0">
                                  <a:latin typeface="Cambria Math" panose="02040503050406030204" pitchFamily="18" charset="0"/>
                                </a:rPr>
                                <m:t>𝑒</m:t>
                              </m:r>
                            </m:e>
                            <m:sup>
                              <m:sSub>
                                <m:sSubPr>
                                  <m:ctrlPr>
                                    <a:rPr lang="en-GB" sz="1800" i="1">
                                      <a:latin typeface="Cambria Math" charset="0"/>
                                    </a:rPr>
                                  </m:ctrlPr>
                                </m:sSubPr>
                                <m:e>
                                  <m:r>
                                    <a:rPr lang="en-GB" sz="1800" i="1">
                                      <a:latin typeface="Cambria Math" panose="02040503050406030204" pitchFamily="18" charset="0"/>
                                    </a:rPr>
                                    <m:t>𝑥</m:t>
                                  </m:r>
                                </m:e>
                                <m:sub>
                                  <m:r>
                                    <a:rPr lang="en-GB" sz="1800" i="1">
                                      <a:latin typeface="Cambria Math" panose="02040503050406030204" pitchFamily="18" charset="0"/>
                                    </a:rPr>
                                    <m:t>𝑖</m:t>
                                  </m:r>
                                </m:sub>
                              </m:sSub>
                            </m:sup>
                          </m:sSup>
                        </m:num>
                        <m:den>
                          <m:nary>
                            <m:naryPr>
                              <m:chr m:val="∑"/>
                              <m:ctrlPr>
                                <a:rPr lang="en-GB" sz="1800" b="0" i="1" smtClean="0">
                                  <a:latin typeface="Cambria Math" charset="0"/>
                                </a:rPr>
                              </m:ctrlPr>
                            </m:naryPr>
                            <m:sub>
                              <m:r>
                                <m:rPr>
                                  <m:brk m:alnAt="23"/>
                                </m:rPr>
                                <a:rPr lang="en-GB" sz="1800" b="0" i="1" smtClean="0">
                                  <a:latin typeface="Cambria Math" panose="02040503050406030204" pitchFamily="18" charset="0"/>
                                </a:rPr>
                                <m:t>𝑗</m:t>
                              </m:r>
                              <m:r>
                                <a:rPr lang="en-GB" sz="1800" b="0" i="1" smtClean="0">
                                  <a:latin typeface="Cambria Math" panose="02040503050406030204" pitchFamily="18" charset="0"/>
                                </a:rPr>
                                <m:t>=1</m:t>
                              </m:r>
                            </m:sub>
                            <m:sup>
                              <m:r>
                                <a:rPr lang="en-GB" sz="1800" b="0" i="1" smtClean="0">
                                  <a:latin typeface="Cambria Math" panose="02040503050406030204" pitchFamily="18" charset="0"/>
                                </a:rPr>
                                <m:t>𝑘</m:t>
                              </m:r>
                            </m:sup>
                            <m:e>
                              <m:sSup>
                                <m:sSupPr>
                                  <m:ctrlPr>
                                    <a:rPr lang="en-GB" sz="1800" i="1">
                                      <a:latin typeface="Cambria Math" charset="0"/>
                                    </a:rPr>
                                  </m:ctrlPr>
                                </m:sSupPr>
                                <m:e>
                                  <m:r>
                                    <a:rPr lang="en-GB" sz="1800" i="1">
                                      <a:latin typeface="Cambria Math" panose="02040503050406030204" pitchFamily="18" charset="0"/>
                                    </a:rPr>
                                    <m:t>𝑒</m:t>
                                  </m:r>
                                </m:e>
                                <m:sup>
                                  <m:sSub>
                                    <m:sSubPr>
                                      <m:ctrlPr>
                                        <a:rPr lang="en-GB" sz="1800" i="1">
                                          <a:latin typeface="Cambria Math" charset="0"/>
                                        </a:rPr>
                                      </m:ctrlPr>
                                    </m:sSubPr>
                                    <m:e>
                                      <m:r>
                                        <a:rPr lang="en-GB" sz="1800" i="1">
                                          <a:latin typeface="Cambria Math" panose="02040503050406030204" pitchFamily="18" charset="0"/>
                                        </a:rPr>
                                        <m:t>𝑥</m:t>
                                      </m:r>
                                    </m:e>
                                    <m:sub>
                                      <m:r>
                                        <a:rPr lang="en-GB" sz="1800" b="0" i="1" smtClean="0">
                                          <a:latin typeface="Cambria Math" panose="02040503050406030204" pitchFamily="18" charset="0"/>
                                        </a:rPr>
                                        <m:t>𝑗</m:t>
                                      </m:r>
                                    </m:sub>
                                  </m:sSub>
                                </m:sup>
                              </m:sSup>
                            </m:e>
                          </m:nary>
                        </m:den>
                      </m:f>
                    </m:oMath>
                  </m:oMathPara>
                </a14:m>
                <a:endParaRPr lang="en-US" sz="1800" dirty="0"/>
              </a:p>
            </p:txBody>
          </p:sp>
        </mc:Choice>
        <mc:Fallback xmlns="">
          <p:sp>
            <p:nvSpPr>
              <p:cNvPr id="2" name="TextBox 1">
                <a:extLst>
                  <a:ext uri="{FF2B5EF4-FFF2-40B4-BE49-F238E27FC236}">
                    <a16:creationId xmlns:a16="http://schemas.microsoft.com/office/drawing/2014/main" id="{8F339129-C10B-854C-9AC4-D83F4A79F9BB}"/>
                  </a:ext>
                </a:extLst>
              </p:cNvPr>
              <p:cNvSpPr txBox="1">
                <a:spLocks noRot="1" noChangeAspect="1" noMove="1" noResize="1" noEditPoints="1" noAdjustHandles="1" noChangeArrowheads="1" noChangeShapeType="1" noTextEdit="1"/>
              </p:cNvSpPr>
              <p:nvPr/>
            </p:nvSpPr>
            <p:spPr>
              <a:xfrm>
                <a:off x="927846" y="2913039"/>
                <a:ext cx="2743200" cy="645498"/>
              </a:xfrm>
              <a:prstGeom prst="rect">
                <a:avLst/>
              </a:prstGeom>
              <a:blipFill>
                <a:blip r:embed="rId3"/>
                <a:stretch>
                  <a:fillRect t="-23077" b="-9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1BEFEC91-16A1-ED42-98CD-AA6D89CCD407}"/>
                  </a:ext>
                </a:extLst>
              </p:cNvPr>
              <p:cNvSpPr txBox="1"/>
              <p:nvPr/>
            </p:nvSpPr>
            <p:spPr>
              <a:xfrm>
                <a:off x="1492623" y="2372944"/>
                <a:ext cx="1613647" cy="289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sz="1800" b="0" i="0" smtClean="0">
                          <a:latin typeface="Cambria Math" panose="02040503050406030204" pitchFamily="18" charset="0"/>
                        </a:rPr>
                        <m:t>x</m:t>
                      </m:r>
                      <m:r>
                        <a:rPr lang="en-GB" sz="1800" b="0" i="1" smtClean="0">
                          <a:latin typeface="Cambria Math" panose="02040503050406030204" pitchFamily="18" charset="0"/>
                        </a:rPr>
                        <m:t> =</m:t>
                      </m:r>
                      <m:sSub>
                        <m:sSubPr>
                          <m:ctrlPr>
                            <a:rPr lang="en-GB" sz="1800" b="0" i="1" smtClean="0">
                              <a:latin typeface="Cambria Math" charset="0"/>
                            </a:rPr>
                          </m:ctrlPr>
                        </m:sSubPr>
                        <m:e>
                          <m:r>
                            <a:rPr lang="en-GB" sz="1800" b="0" i="1" smtClean="0">
                              <a:latin typeface="Cambria Math" panose="02040503050406030204" pitchFamily="18" charset="0"/>
                            </a:rPr>
                            <m:t>𝑥</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m:t>
                      </m:r>
                      <m:sSub>
                        <m:sSubPr>
                          <m:ctrlPr>
                            <a:rPr lang="en-GB" sz="1800" i="1">
                              <a:latin typeface="Cambria Math" charset="0"/>
                            </a:rPr>
                          </m:ctrlPr>
                        </m:sSubPr>
                        <m:e>
                          <m:r>
                            <a:rPr lang="en-GB" sz="1800" i="1">
                              <a:latin typeface="Cambria Math" panose="02040503050406030204" pitchFamily="18" charset="0"/>
                            </a:rPr>
                            <m:t>𝑥</m:t>
                          </m:r>
                        </m:e>
                        <m:sub>
                          <m:r>
                            <a:rPr lang="en-GB" sz="1800" b="0" i="1" smtClean="0">
                              <a:latin typeface="Cambria Math" panose="02040503050406030204" pitchFamily="18" charset="0"/>
                            </a:rPr>
                            <m:t>𝑘</m:t>
                          </m:r>
                        </m:sub>
                      </m:sSub>
                    </m:oMath>
                  </m:oMathPara>
                </a14:m>
                <a:endParaRPr lang="en-US" sz="1800" dirty="0"/>
              </a:p>
            </p:txBody>
          </p:sp>
        </mc:Choice>
        <mc:Fallback xmlns="">
          <p:sp>
            <p:nvSpPr>
              <p:cNvPr id="5" name="TextBox 4">
                <a:extLst>
                  <a:ext uri="{FF2B5EF4-FFF2-40B4-BE49-F238E27FC236}">
                    <a16:creationId xmlns:a16="http://schemas.microsoft.com/office/drawing/2014/main" id="{1BEFEC91-16A1-ED42-98CD-AA6D89CCD407}"/>
                  </a:ext>
                </a:extLst>
              </p:cNvPr>
              <p:cNvSpPr txBox="1">
                <a:spLocks noRot="1" noChangeAspect="1" noMove="1" noResize="1" noEditPoints="1" noAdjustHandles="1" noChangeArrowheads="1" noChangeShapeType="1" noTextEdit="1"/>
              </p:cNvSpPr>
              <p:nvPr/>
            </p:nvSpPr>
            <p:spPr>
              <a:xfrm>
                <a:off x="1492623" y="2372944"/>
                <a:ext cx="1613647" cy="289182"/>
              </a:xfrm>
              <a:prstGeom prst="rect">
                <a:avLst/>
              </a:prstGeom>
              <a:blipFill>
                <a:blip r:embed="rId4"/>
                <a:stretch>
                  <a:fillRect t="-4167" b="-29167"/>
                </a:stretch>
              </a:blipFill>
            </p:spPr>
            <p:txBody>
              <a:bodyPr/>
              <a:lstStyle/>
              <a:p>
                <a:r>
                  <a:rPr lang="en-US">
                    <a:noFill/>
                  </a:rPr>
                  <a:t> </a:t>
                </a:r>
              </a:p>
            </p:txBody>
          </p:sp>
        </mc:Fallback>
      </mc:AlternateContent>
      <p:sp>
        <p:nvSpPr>
          <p:cNvPr id="6" name="TextBox 5">
            <a:extLst>
              <a:ext uri="{FF2B5EF4-FFF2-40B4-BE49-F238E27FC236}">
                <a16:creationId xmlns="" xmlns:a16="http://schemas.microsoft.com/office/drawing/2014/main" id="{AF9D0249-A827-224D-B0AE-63DCA2D4AEA2}"/>
              </a:ext>
            </a:extLst>
          </p:cNvPr>
          <p:cNvSpPr txBox="1"/>
          <p:nvPr/>
        </p:nvSpPr>
        <p:spPr>
          <a:xfrm>
            <a:off x="5723440" y="4624599"/>
            <a:ext cx="2890535" cy="230832"/>
          </a:xfrm>
          <a:prstGeom prst="rect">
            <a:avLst/>
          </a:prstGeom>
          <a:noFill/>
        </p:spPr>
        <p:txBody>
          <a:bodyPr wrap="none" rtlCol="0">
            <a:spAutoFit/>
          </a:bodyPr>
          <a:lstStyle/>
          <a:p>
            <a:r>
              <a:rPr lang="en-US" sz="900" dirty="0">
                <a:solidFill>
                  <a:schemeClr val="bg1"/>
                </a:solidFill>
              </a:rPr>
              <a:t>https://</a:t>
            </a:r>
            <a:r>
              <a:rPr lang="en-US" sz="900" dirty="0" err="1">
                <a:solidFill>
                  <a:schemeClr val="bg1"/>
                </a:solidFill>
              </a:rPr>
              <a:t>www.nature.com</a:t>
            </a:r>
            <a:r>
              <a:rPr lang="en-US" sz="900" dirty="0">
                <a:solidFill>
                  <a:schemeClr val="bg1"/>
                </a:solidFill>
              </a:rPr>
              <a:t>/articles/s41598-021-94691-7</a:t>
            </a:r>
          </a:p>
        </p:txBody>
      </p:sp>
      <p:pic>
        <p:nvPicPr>
          <p:cNvPr id="8" name="Picture 7" descr="A picture containing diagram&#10;&#10;Description automatically generated">
            <a:extLst>
              <a:ext uri="{FF2B5EF4-FFF2-40B4-BE49-F238E27FC236}">
                <a16:creationId xmlns="" xmlns:a16="http://schemas.microsoft.com/office/drawing/2014/main" id="{69115BD1-5502-EF42-AABE-DBC18E4AD045}"/>
              </a:ext>
            </a:extLst>
          </p:cNvPr>
          <p:cNvPicPr>
            <a:picLocks noChangeAspect="1"/>
          </p:cNvPicPr>
          <p:nvPr/>
        </p:nvPicPr>
        <p:blipFill>
          <a:blip r:embed="rId5"/>
          <a:stretch>
            <a:fillRect/>
          </a:stretch>
        </p:blipFill>
        <p:spPr>
          <a:xfrm>
            <a:off x="4815729" y="2374143"/>
            <a:ext cx="3400425" cy="1625478"/>
          </a:xfrm>
          <a:prstGeom prst="rect">
            <a:avLst/>
          </a:prstGeom>
        </p:spPr>
      </p:pic>
    </p:spTree>
    <p:extLst>
      <p:ext uri="{BB962C8B-B14F-4D97-AF65-F5344CB8AC3E}">
        <p14:creationId xmlns:p14="http://schemas.microsoft.com/office/powerpoint/2010/main" val="1805643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Multi-linear NNs: examples"/>
          <p:cNvSpPr txBox="1">
            <a:spLocks noGrp="1"/>
          </p:cNvSpPr>
          <p:nvPr>
            <p:ph type="title"/>
          </p:nvPr>
        </p:nvSpPr>
        <p:spPr>
          <a:prstGeom prst="rect">
            <a:avLst/>
          </a:prstGeom>
        </p:spPr>
        <p:txBody>
          <a:bodyPr/>
          <a:lstStyle/>
          <a:p>
            <a:r>
              <a:rPr lang="en-GB" dirty="0"/>
              <a:t>Deep neural networks</a:t>
            </a:r>
            <a:endParaRPr dirty="0"/>
          </a:p>
        </p:txBody>
      </p:sp>
      <p:sp>
        <p:nvSpPr>
          <p:cNvPr id="4" name="We consider a more general network architecture: between the input and output layers there are hidden layers, as illustrated below.…">
            <a:extLst>
              <a:ext uri="{FF2B5EF4-FFF2-40B4-BE49-F238E27FC236}">
                <a16:creationId xmlns="" xmlns:a16="http://schemas.microsoft.com/office/drawing/2014/main" id="{5A7789B1-C391-4862-B2C6-DC313AB4BF23}"/>
              </a:ext>
            </a:extLst>
          </p:cNvPr>
          <p:cNvSpPr txBox="1">
            <a:spLocks noGrp="1"/>
          </p:cNvSpPr>
          <p:nvPr>
            <p:ph idx="1"/>
          </p:nvPr>
        </p:nvSpPr>
        <p:spPr>
          <a:xfrm>
            <a:off x="307306" y="1075719"/>
            <a:ext cx="8272211" cy="993528"/>
          </a:xfrm>
          <a:prstGeom prst="rect">
            <a:avLst/>
          </a:prstGeom>
        </p:spPr>
        <p:txBody>
          <a:bodyPr anchor="t"/>
          <a:lstStyle/>
          <a:p>
            <a:pPr marL="253172" indent="-253172" defTabSz="685844">
              <a:lnSpc>
                <a:spcPct val="100000"/>
              </a:lnSpc>
              <a:spcBef>
                <a:spcPts val="500"/>
              </a:spcBef>
              <a:buSzPct val="100000"/>
              <a:buFont typeface="Arial"/>
            </a:pPr>
            <a:r>
              <a:rPr lang="en-GB" dirty="0"/>
              <a:t>Deep networks are those with many hidden layers </a:t>
            </a:r>
            <a:r>
              <a:rPr dirty="0"/>
              <a:t>between input </a:t>
            </a:r>
            <a:r>
              <a:rPr lang="en-GB" dirty="0"/>
              <a:t>and</a:t>
            </a:r>
            <a:r>
              <a:rPr dirty="0"/>
              <a:t> output layers </a:t>
            </a:r>
          </a:p>
          <a:p>
            <a:pPr marL="253172" indent="-253172" defTabSz="685844">
              <a:lnSpc>
                <a:spcPct val="100000"/>
              </a:lnSpc>
              <a:spcBef>
                <a:spcPts val="500"/>
              </a:spcBef>
              <a:buSzPct val="100000"/>
              <a:buFont typeface="Arial"/>
            </a:pPr>
            <a:r>
              <a:rPr lang="en-GB" dirty="0"/>
              <a:t>Those h</a:t>
            </a:r>
            <a:r>
              <a:rPr dirty="0" err="1"/>
              <a:t>idden</a:t>
            </a:r>
            <a:r>
              <a:rPr dirty="0"/>
              <a:t> nodes do not directly receive inputs nor send outputs to external environment</a:t>
            </a:r>
            <a:endParaRPr lang="en-GB" dirty="0"/>
          </a:p>
        </p:txBody>
      </p:sp>
      <p:pic>
        <p:nvPicPr>
          <p:cNvPr id="228" name="Screen Shot 2020-03-17 at 20.08.53.png" descr="Screen Shot 2020-03-17 at 20.08.53.png"/>
          <p:cNvPicPr>
            <a:picLocks noChangeAspect="1"/>
          </p:cNvPicPr>
          <p:nvPr/>
        </p:nvPicPr>
        <p:blipFill rotWithShape="1">
          <a:blip r:embed="rId3"/>
          <a:srcRect b="41250"/>
          <a:stretch/>
        </p:blipFill>
        <p:spPr>
          <a:xfrm>
            <a:off x="1940234" y="2326821"/>
            <a:ext cx="5263532" cy="1809956"/>
          </a:xfrm>
          <a:prstGeom prst="rect">
            <a:avLst/>
          </a:prstGeom>
          <a:ln w="12700">
            <a:miter lim="400000"/>
          </a:ln>
        </p:spPr>
      </p:pic>
    </p:spTree>
    <p:extLst>
      <p:ext uri="{BB962C8B-B14F-4D97-AF65-F5344CB8AC3E}">
        <p14:creationId xmlns:p14="http://schemas.microsoft.com/office/powerpoint/2010/main" val="203270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002060"/>
                </a:solidFill>
              </a:rPr>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solidFill>
                  <a:srgbClr val="1C3D74"/>
                </a:solidFill>
              </a:rPr>
              <a:t>Multilayer </a:t>
            </a:r>
            <a:r>
              <a:rPr lang="en-US" altLang="en-US" dirty="0" err="1">
                <a:solidFill>
                  <a:srgbClr val="1C3D74"/>
                </a:solidFill>
              </a:rPr>
              <a:t>Perceptrons</a:t>
            </a:r>
            <a:endParaRPr lang="en-US" altLang="en-US" dirty="0">
              <a:solidFill>
                <a:srgbClr val="1C3D74"/>
              </a:solidFill>
            </a:endParaRPr>
          </a:p>
          <a:p>
            <a:pPr>
              <a:lnSpc>
                <a:spcPct val="100000"/>
              </a:lnSpc>
              <a:spcBef>
                <a:spcPts val="500"/>
              </a:spcBef>
              <a:spcAft>
                <a:spcPts val="316"/>
              </a:spcAft>
            </a:pPr>
            <a:r>
              <a:rPr lang="en-US" altLang="en-US" dirty="0">
                <a:solidFill>
                  <a:srgbClr val="EC008C"/>
                </a:solidFill>
              </a:rPr>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7323653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Network architectures and training"/>
          <p:cNvSpPr txBox="1">
            <a:spLocks noGrp="1"/>
          </p:cNvSpPr>
          <p:nvPr>
            <p:ph type="title"/>
          </p:nvPr>
        </p:nvSpPr>
        <p:spPr>
          <a:prstGeom prst="rect">
            <a:avLst/>
          </a:prstGeom>
        </p:spPr>
        <p:txBody>
          <a:bodyPr/>
          <a:lstStyle/>
          <a:p>
            <a:r>
              <a:rPr lang="en-GB" dirty="0"/>
              <a:t>Deep Learning</a:t>
            </a:r>
            <a:r>
              <a:rPr dirty="0"/>
              <a:t>	</a:t>
            </a:r>
          </a:p>
        </p:txBody>
      </p:sp>
      <p:sp>
        <p:nvSpPr>
          <p:cNvPr id="259" name="In general, there could be as many input units, as many hidden units and as many output units as you like…"/>
          <p:cNvSpPr txBox="1">
            <a:spLocks noGrp="1"/>
          </p:cNvSpPr>
          <p:nvPr>
            <p:ph idx="1"/>
          </p:nvPr>
        </p:nvSpPr>
        <p:spPr>
          <a:xfrm>
            <a:off x="353072" y="966829"/>
            <a:ext cx="8433980" cy="2538371"/>
          </a:xfrm>
          <a:prstGeom prst="rect">
            <a:avLst/>
          </a:prstGeom>
        </p:spPr>
        <p:txBody>
          <a:bodyPr/>
          <a:lstStyle/>
          <a:p>
            <a:pPr>
              <a:lnSpc>
                <a:spcPct val="100000"/>
              </a:lnSpc>
              <a:spcBef>
                <a:spcPts val="500"/>
              </a:spcBef>
              <a:spcAft>
                <a:spcPts val="405"/>
              </a:spcAft>
            </a:pPr>
            <a:r>
              <a:rPr lang="en-GB" b="1" dirty="0"/>
              <a:t>Deep Learning</a:t>
            </a:r>
            <a:r>
              <a:rPr lang="en-GB" dirty="0"/>
              <a:t> is concerned with the development of </a:t>
            </a:r>
            <a:r>
              <a:rPr lang="en-GB" dirty="0">
                <a:solidFill>
                  <a:srgbClr val="EC008C"/>
                </a:solidFill>
              </a:rPr>
              <a:t>multilayer</a:t>
            </a:r>
            <a:r>
              <a:rPr lang="en-GB" dirty="0"/>
              <a:t> artificial neural networks</a:t>
            </a:r>
          </a:p>
          <a:p>
            <a:pPr>
              <a:lnSpc>
                <a:spcPct val="100000"/>
              </a:lnSpc>
              <a:spcBef>
                <a:spcPts val="500"/>
              </a:spcBef>
              <a:spcAft>
                <a:spcPts val="405"/>
              </a:spcAft>
            </a:pPr>
            <a:r>
              <a:rPr lang="en-GB" dirty="0"/>
              <a:t>Most of these algorithms were developed in the 80s or 90s </a:t>
            </a:r>
          </a:p>
          <a:p>
            <a:pPr>
              <a:lnSpc>
                <a:spcPct val="100000"/>
              </a:lnSpc>
              <a:spcBef>
                <a:spcPts val="500"/>
              </a:spcBef>
              <a:spcAft>
                <a:spcPts val="405"/>
              </a:spcAft>
            </a:pPr>
            <a:r>
              <a:rPr lang="en-GB" dirty="0"/>
              <a:t>Why are these just becoming more popular in the last few years?</a:t>
            </a:r>
          </a:p>
          <a:p>
            <a:pPr lvl="1">
              <a:lnSpc>
                <a:spcPct val="100000"/>
              </a:lnSpc>
              <a:spcAft>
                <a:spcPts val="405"/>
              </a:spcAft>
            </a:pPr>
            <a:r>
              <a:rPr lang="en-GB" dirty="0"/>
              <a:t>Large amounts of training </a:t>
            </a:r>
            <a:r>
              <a:rPr lang="en-GB" b="1" dirty="0"/>
              <a:t>data</a:t>
            </a:r>
            <a:r>
              <a:rPr lang="en-GB" dirty="0"/>
              <a:t>    </a:t>
            </a:r>
          </a:p>
          <a:p>
            <a:pPr lvl="1" fontAlgn="base">
              <a:lnSpc>
                <a:spcPct val="100000"/>
              </a:lnSpc>
            </a:pPr>
            <a:r>
              <a:rPr lang="en-GB" dirty="0"/>
              <a:t>Faster </a:t>
            </a:r>
            <a:r>
              <a:rPr lang="en-GB" b="1" dirty="0"/>
              <a:t>machines</a:t>
            </a:r>
            <a:r>
              <a:rPr lang="en-GB" dirty="0"/>
              <a:t> and multicore CPU/GPUs</a:t>
            </a:r>
          </a:p>
          <a:p>
            <a:pPr lvl="1" fontAlgn="base">
              <a:lnSpc>
                <a:spcPct val="100000"/>
              </a:lnSpc>
            </a:pPr>
            <a:r>
              <a:rPr lang="en-GB" dirty="0"/>
              <a:t>New </a:t>
            </a:r>
            <a:r>
              <a:rPr lang="en-GB" b="1" dirty="0"/>
              <a:t>architectures</a:t>
            </a:r>
            <a:r>
              <a:rPr lang="en-GB" dirty="0"/>
              <a:t>, </a:t>
            </a:r>
            <a:r>
              <a:rPr lang="en-GB" b="1" dirty="0"/>
              <a:t>algorithms</a:t>
            </a:r>
            <a:r>
              <a:rPr lang="en-GB" dirty="0"/>
              <a:t>, ideas (representation learning, end-to-end and transfer learning)</a:t>
            </a:r>
          </a:p>
          <a:p>
            <a:pPr lvl="1" fontAlgn="base">
              <a:lnSpc>
                <a:spcPct val="100000"/>
              </a:lnSpc>
            </a:pPr>
            <a:r>
              <a:rPr lang="en-GB" dirty="0"/>
              <a:t>Better </a:t>
            </a:r>
            <a:r>
              <a:rPr lang="en-GB" b="1" dirty="0"/>
              <a:t>regularisation</a:t>
            </a:r>
            <a:r>
              <a:rPr lang="en-GB" dirty="0"/>
              <a:t> and </a:t>
            </a:r>
            <a:r>
              <a:rPr lang="en-GB" b="1" dirty="0"/>
              <a:t>optimisation</a:t>
            </a:r>
            <a:r>
              <a:rPr lang="en-GB" dirty="0"/>
              <a:t> methods</a:t>
            </a:r>
          </a:p>
          <a:p>
            <a:pPr>
              <a:lnSpc>
                <a:spcPct val="100000"/>
              </a:lnSpc>
              <a:spcBef>
                <a:spcPts val="405"/>
              </a:spcBef>
              <a:spcAft>
                <a:spcPts val="405"/>
              </a:spcAft>
            </a:pPr>
            <a:endParaRPr dirty="0"/>
          </a:p>
        </p:txBody>
      </p:sp>
      <p:pic>
        <p:nvPicPr>
          <p:cNvPr id="13" name="Picture 12" descr="Chart, histogram&#10;&#10;Description automatically generated">
            <a:extLst>
              <a:ext uri="{FF2B5EF4-FFF2-40B4-BE49-F238E27FC236}">
                <a16:creationId xmlns="" xmlns:a16="http://schemas.microsoft.com/office/drawing/2014/main" id="{C881B2E9-87C1-434A-8BFB-0AA2460B17F0}"/>
              </a:ext>
            </a:extLst>
          </p:cNvPr>
          <p:cNvPicPr>
            <a:picLocks noChangeAspect="1"/>
          </p:cNvPicPr>
          <p:nvPr/>
        </p:nvPicPr>
        <p:blipFill>
          <a:blip r:embed="rId3"/>
          <a:stretch>
            <a:fillRect/>
          </a:stretch>
        </p:blipFill>
        <p:spPr>
          <a:xfrm>
            <a:off x="5120600" y="3744745"/>
            <a:ext cx="3382880" cy="1157711"/>
          </a:xfrm>
          <a:prstGeom prst="rect">
            <a:avLst/>
          </a:prstGeom>
        </p:spPr>
      </p:pic>
      <p:sp>
        <p:nvSpPr>
          <p:cNvPr id="14" name="TextBox 13">
            <a:extLst>
              <a:ext uri="{FF2B5EF4-FFF2-40B4-BE49-F238E27FC236}">
                <a16:creationId xmlns="" xmlns:a16="http://schemas.microsoft.com/office/drawing/2014/main" id="{91C5F34E-F259-634B-A6E0-E117E9F77FC8}"/>
              </a:ext>
            </a:extLst>
          </p:cNvPr>
          <p:cNvSpPr txBox="1"/>
          <p:nvPr/>
        </p:nvSpPr>
        <p:spPr>
          <a:xfrm>
            <a:off x="1441346" y="3744745"/>
            <a:ext cx="3128716" cy="715581"/>
          </a:xfrm>
          <a:prstGeom prst="rect">
            <a:avLst/>
          </a:prstGeom>
          <a:noFill/>
        </p:spPr>
        <p:txBody>
          <a:bodyPr wrap="square" rtlCol="0">
            <a:spAutoFit/>
          </a:bodyPr>
          <a:lstStyle/>
          <a:p>
            <a:r>
              <a:rPr lang="en-GB" dirty="0"/>
              <a:t>Search “neural networks and deep learning” on Google trends. 2021. </a:t>
            </a:r>
            <a:r>
              <a:rPr lang="en-GB" dirty="0">
                <a:hlinkClick r:id="rId4"/>
              </a:rPr>
              <a:t>https://trends.google.com/trends</a:t>
            </a:r>
            <a:endParaRPr lang="en-US" dirty="0"/>
          </a:p>
        </p:txBody>
      </p:sp>
    </p:spTree>
    <p:extLst>
      <p:ext uri="{BB962C8B-B14F-4D97-AF65-F5344CB8AC3E}">
        <p14:creationId xmlns:p14="http://schemas.microsoft.com/office/powerpoint/2010/main" val="22084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Network architectures and training"/>
          <p:cNvSpPr txBox="1">
            <a:spLocks noGrp="1"/>
          </p:cNvSpPr>
          <p:nvPr>
            <p:ph type="title"/>
          </p:nvPr>
        </p:nvSpPr>
        <p:spPr>
          <a:prstGeom prst="rect">
            <a:avLst/>
          </a:prstGeom>
        </p:spPr>
        <p:txBody>
          <a:bodyPr/>
          <a:lstStyle/>
          <a:p>
            <a:r>
              <a:rPr lang="en-GB" dirty="0"/>
              <a:t>Pros &amp; Cons</a:t>
            </a:r>
            <a:endParaRPr dirty="0"/>
          </a:p>
        </p:txBody>
      </p:sp>
      <p:sp>
        <p:nvSpPr>
          <p:cNvPr id="259" name="In general, there could be as many input units, as many hidden units and as many output units as you like…"/>
          <p:cNvSpPr txBox="1">
            <a:spLocks noGrp="1"/>
          </p:cNvSpPr>
          <p:nvPr>
            <p:ph idx="1"/>
          </p:nvPr>
        </p:nvSpPr>
        <p:spPr>
          <a:xfrm>
            <a:off x="328317" y="979522"/>
            <a:ext cx="8492954" cy="3321015"/>
          </a:xfrm>
          <a:prstGeom prst="rect">
            <a:avLst/>
          </a:prstGeom>
        </p:spPr>
        <p:txBody>
          <a:bodyPr/>
          <a:lstStyle/>
          <a:p>
            <a:pPr>
              <a:lnSpc>
                <a:spcPct val="100000"/>
              </a:lnSpc>
              <a:spcBef>
                <a:spcPts val="500"/>
              </a:spcBef>
            </a:pPr>
            <a:r>
              <a:rPr lang="en-GB" dirty="0"/>
              <a:t>Increased performance</a:t>
            </a:r>
          </a:p>
          <a:p>
            <a:pPr>
              <a:lnSpc>
                <a:spcPct val="100000"/>
              </a:lnSpc>
              <a:spcBef>
                <a:spcPts val="500"/>
              </a:spcBef>
            </a:pPr>
            <a:r>
              <a:rPr lang="en-GB" dirty="0"/>
              <a:t>Opportunity to address complex problems </a:t>
            </a:r>
          </a:p>
          <a:p>
            <a:pPr>
              <a:lnSpc>
                <a:spcPct val="100000"/>
              </a:lnSpc>
              <a:spcBef>
                <a:spcPts val="500"/>
              </a:spcBef>
            </a:pPr>
            <a:r>
              <a:rPr lang="en-GB" dirty="0"/>
              <a:t>End-to-end modelling and flexibility</a:t>
            </a:r>
          </a:p>
          <a:p>
            <a:r>
              <a:rPr lang="en-GB" dirty="0"/>
              <a:t>Dispensing with manual feature engineering via </a:t>
            </a:r>
            <a:r>
              <a:rPr lang="en-GB" b="1" dirty="0"/>
              <a:t>representation learning</a:t>
            </a:r>
            <a:r>
              <a:rPr lang="en-GB" dirty="0"/>
              <a:t>:  </a:t>
            </a:r>
          </a:p>
          <a:p>
            <a:pPr lvl="1">
              <a:lnSpc>
                <a:spcPct val="100000"/>
              </a:lnSpc>
            </a:pPr>
            <a:r>
              <a:rPr lang="en-GB" dirty="0"/>
              <a:t>Feature engineering is the process of extracting characteristics from raw data using domain knowledge</a:t>
            </a:r>
          </a:p>
          <a:p>
            <a:pPr marL="0" indent="0">
              <a:lnSpc>
                <a:spcPct val="100000"/>
              </a:lnSpc>
              <a:spcBef>
                <a:spcPts val="500"/>
              </a:spcBef>
              <a:buNone/>
            </a:pPr>
            <a:r>
              <a:rPr lang="en-GB" dirty="0"/>
              <a:t>But…</a:t>
            </a:r>
          </a:p>
          <a:p>
            <a:pPr>
              <a:lnSpc>
                <a:spcPct val="100000"/>
              </a:lnSpc>
              <a:spcBef>
                <a:spcPts val="500"/>
              </a:spcBef>
            </a:pPr>
            <a:r>
              <a:rPr lang="en-GB" dirty="0"/>
              <a:t>Lack of interpretability</a:t>
            </a:r>
          </a:p>
          <a:p>
            <a:pPr>
              <a:lnSpc>
                <a:spcPct val="100000"/>
              </a:lnSpc>
              <a:spcBef>
                <a:spcPts val="500"/>
              </a:spcBef>
            </a:pPr>
            <a:r>
              <a:rPr lang="en-GB" dirty="0"/>
              <a:t>May be difficult to model, train and </a:t>
            </a:r>
            <a:r>
              <a:rPr lang="en-GB" dirty="0" smtClean="0"/>
              <a:t>tune</a:t>
            </a:r>
            <a:endParaRPr lang="en-GB" dirty="0"/>
          </a:p>
          <a:p>
            <a:pPr>
              <a:lnSpc>
                <a:spcPct val="100000"/>
              </a:lnSpc>
              <a:spcBef>
                <a:spcPts val="500"/>
              </a:spcBef>
            </a:pPr>
            <a:r>
              <a:rPr lang="en-GB" dirty="0"/>
              <a:t>Prone to overfitting</a:t>
            </a:r>
          </a:p>
          <a:p>
            <a:pPr>
              <a:lnSpc>
                <a:spcPct val="100000"/>
              </a:lnSpc>
              <a:spcBef>
                <a:spcPts val="405"/>
              </a:spcBef>
              <a:spcAft>
                <a:spcPts val="405"/>
              </a:spcAft>
            </a:pPr>
            <a:endParaRPr dirty="0"/>
          </a:p>
        </p:txBody>
      </p:sp>
    </p:spTree>
    <p:extLst>
      <p:ext uri="{BB962C8B-B14F-4D97-AF65-F5344CB8AC3E}">
        <p14:creationId xmlns:p14="http://schemas.microsoft.com/office/powerpoint/2010/main" val="22712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002060"/>
                </a:solidFill>
              </a:rPr>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solidFill>
                  <a:srgbClr val="1C3D74"/>
                </a:solidFill>
              </a:rPr>
              <a:t>Multilayer </a:t>
            </a:r>
            <a:r>
              <a:rPr lang="en-US" altLang="en-US" dirty="0" err="1">
                <a:solidFill>
                  <a:srgbClr val="1C3D74"/>
                </a:solidFill>
              </a:rPr>
              <a:t>Perceptrons</a:t>
            </a:r>
            <a:endParaRPr lang="en-US" altLang="en-US" dirty="0">
              <a:solidFill>
                <a:srgbClr val="1C3D74"/>
              </a:solidFill>
            </a:endParaRPr>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solidFill>
                  <a:srgbClr val="EC008C"/>
                </a:solidFill>
              </a:rPr>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422414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Hyperparameter search</a:t>
            </a:r>
            <a:endParaRPr/>
          </a:p>
          <a:p>
            <a:pPr marL="0" lvl="0" indent="0" algn="l" rtl="0">
              <a:spcBef>
                <a:spcPts val="0"/>
              </a:spcBef>
              <a:spcAft>
                <a:spcPts val="0"/>
              </a:spcAft>
              <a:buNone/>
            </a:pPr>
            <a:endParaRPr/>
          </a:p>
        </p:txBody>
      </p:sp>
      <p:sp>
        <p:nvSpPr>
          <p:cNvPr id="118" name="Google Shape;118;p22"/>
          <p:cNvSpPr txBox="1">
            <a:spLocks noGrp="1"/>
          </p:cNvSpPr>
          <p:nvPr>
            <p:ph idx="1"/>
          </p:nvPr>
        </p:nvSpPr>
        <p:spPr>
          <a:xfrm>
            <a:off x="311907" y="976953"/>
            <a:ext cx="8272212" cy="3189594"/>
          </a:xfrm>
          <a:prstGeom prst="rect">
            <a:avLst/>
          </a:prstGeom>
        </p:spPr>
        <p:txBody>
          <a:bodyPr spcFirstLastPara="1" wrap="square" lIns="91425" tIns="91425" rIns="91425" bIns="91425" anchor="t" anchorCtr="0">
            <a:noAutofit/>
          </a:bodyPr>
          <a:lstStyle/>
          <a:p>
            <a:pPr marL="374650" indent="-285750">
              <a:lnSpc>
                <a:spcPct val="100000"/>
              </a:lnSpc>
              <a:spcBef>
                <a:spcPts val="500"/>
              </a:spcBef>
              <a:buSzPts val="2200"/>
            </a:pPr>
            <a:r>
              <a:rPr lang="en-GB" dirty="0"/>
              <a:t>Model </a:t>
            </a:r>
            <a:r>
              <a:rPr lang="en-GB" b="1" dirty="0"/>
              <a:t>parameters</a:t>
            </a:r>
            <a:r>
              <a:rPr lang="en-GB" dirty="0"/>
              <a:t> are estimated from data automatically</a:t>
            </a:r>
          </a:p>
          <a:p>
            <a:pPr marL="374650" indent="-285750">
              <a:lnSpc>
                <a:spcPct val="100000"/>
              </a:lnSpc>
              <a:spcBef>
                <a:spcPts val="500"/>
              </a:spcBef>
              <a:buSzPts val="2200"/>
            </a:pPr>
            <a:r>
              <a:rPr lang="en-GB" dirty="0"/>
              <a:t>Model </a:t>
            </a:r>
            <a:r>
              <a:rPr lang="en-GB" b="1" dirty="0"/>
              <a:t>hyperparameters</a:t>
            </a:r>
            <a:r>
              <a:rPr lang="en-GB" dirty="0"/>
              <a:t> are set manually and are used in processes to estimate model parameters</a:t>
            </a:r>
          </a:p>
          <a:p>
            <a:pPr marL="831850" lvl="1" indent="-285750">
              <a:lnSpc>
                <a:spcPct val="100000"/>
              </a:lnSpc>
              <a:buSzPts val="2200"/>
            </a:pPr>
            <a:r>
              <a:rPr lang="en-GB" dirty="0"/>
              <a:t>They adjust the eﬀective ability of the model to reach lowest generalisation error</a:t>
            </a:r>
            <a:endParaRPr dirty="0"/>
          </a:p>
          <a:p>
            <a:pPr marL="374650" indent="-285750">
              <a:lnSpc>
                <a:spcPct val="100000"/>
              </a:lnSpc>
              <a:spcBef>
                <a:spcPts val="500"/>
              </a:spcBef>
              <a:buSzPts val="2200"/>
            </a:pPr>
            <a:r>
              <a:rPr lang="en-GB" dirty="0"/>
              <a:t>Generalisation error is measured on validation (development) set</a:t>
            </a:r>
            <a:endParaRPr dirty="0"/>
          </a:p>
          <a:p>
            <a:pPr marL="838200" lvl="1" indent="-285750">
              <a:lnSpc>
                <a:spcPct val="100000"/>
              </a:lnSpc>
              <a:buSzPts val="2100"/>
            </a:pPr>
            <a:r>
              <a:rPr lang="en-GB" dirty="0"/>
              <a:t>Should be representative of the test data</a:t>
            </a:r>
            <a:endParaRPr dirty="0"/>
          </a:p>
          <a:p>
            <a:pPr marL="838200" lvl="1" indent="-285750">
              <a:lnSpc>
                <a:spcPct val="100000"/>
              </a:lnSpc>
              <a:buSzPts val="2100"/>
            </a:pPr>
            <a:r>
              <a:rPr lang="en-GB" dirty="0"/>
              <a:t>In practise, a split of the training data </a:t>
            </a:r>
            <a:endParaRPr dirty="0"/>
          </a:p>
          <a:p>
            <a:pPr marL="850900" lvl="1" indent="-285750">
              <a:lnSpc>
                <a:spcPct val="100000"/>
              </a:lnSpc>
              <a:buSzPts val="1900"/>
            </a:pPr>
            <a:r>
              <a:rPr lang="en-GB" dirty="0"/>
              <a:t>Many datasets come with predefined splits: to compare against existing work on the same dataset, you should use the same split as used in that work</a:t>
            </a:r>
            <a:endParaRPr dirty="0"/>
          </a:p>
          <a:p>
            <a:pPr marL="457200" marR="0" lvl="0" indent="0" algn="l" rtl="0">
              <a:lnSpc>
                <a:spcPct val="115000"/>
              </a:lnSpc>
              <a:spcBef>
                <a:spcPts val="1600"/>
              </a:spcBef>
              <a:spcAft>
                <a:spcPts val="1600"/>
              </a:spcAft>
              <a:buNone/>
            </a:pPr>
            <a:endParaRPr sz="2400" dirty="0"/>
          </a:p>
        </p:txBody>
      </p:sp>
    </p:spTree>
    <p:extLst>
      <p:ext uri="{BB962C8B-B14F-4D97-AF65-F5344CB8AC3E}">
        <p14:creationId xmlns:p14="http://schemas.microsoft.com/office/powerpoint/2010/main" val="3772348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Hyperparameter Search</a:t>
            </a:r>
            <a:endParaRPr dirty="0"/>
          </a:p>
          <a:p>
            <a:pPr marL="0" lvl="0" indent="0" algn="l" rtl="0">
              <a:spcBef>
                <a:spcPts val="0"/>
              </a:spcBef>
              <a:spcAft>
                <a:spcPts val="0"/>
              </a:spcAft>
              <a:buNone/>
            </a:pPr>
            <a:endParaRPr dirty="0"/>
          </a:p>
        </p:txBody>
      </p:sp>
      <p:sp>
        <p:nvSpPr>
          <p:cNvPr id="124" name="Google Shape;124;p23"/>
          <p:cNvSpPr txBox="1">
            <a:spLocks noGrp="1"/>
          </p:cNvSpPr>
          <p:nvPr>
            <p:ph idx="1"/>
          </p:nvPr>
        </p:nvSpPr>
        <p:spPr>
          <a:xfrm>
            <a:off x="435894" y="1116067"/>
            <a:ext cx="8272211" cy="1349055"/>
          </a:xfrm>
          <a:prstGeom prst="rect">
            <a:avLst/>
          </a:prstGeom>
        </p:spPr>
        <p:txBody>
          <a:bodyPr spcFirstLastPara="1" wrap="square" lIns="91425" tIns="91425" rIns="91425" bIns="91425" anchor="t" anchorCtr="0">
            <a:noAutofit/>
          </a:bodyPr>
          <a:lstStyle/>
          <a:p>
            <a:pPr marL="361950" indent="-285750">
              <a:lnSpc>
                <a:spcPct val="100000"/>
              </a:lnSpc>
              <a:spcBef>
                <a:spcPts val="500"/>
              </a:spcBef>
              <a:buSzPts val="2400"/>
            </a:pPr>
            <a:r>
              <a:rPr lang="en-GB" sz="1600" dirty="0"/>
              <a:t>Two possible scenarios:</a:t>
            </a:r>
          </a:p>
          <a:p>
            <a:pPr marL="819150" lvl="1" indent="-285750">
              <a:lnSpc>
                <a:spcPct val="100000"/>
              </a:lnSpc>
              <a:buSzPts val="2400"/>
            </a:pPr>
            <a:r>
              <a:rPr lang="en-GB" b="1" dirty="0"/>
              <a:t>Underﬁtting</a:t>
            </a:r>
            <a:r>
              <a:rPr lang="en-GB" dirty="0"/>
              <a:t> - training &amp; validation performances are low</a:t>
            </a:r>
            <a:endParaRPr lang="en-GB" dirty="0">
              <a:highlight>
                <a:schemeClr val="lt1"/>
              </a:highlight>
              <a:cs typeface="Arial"/>
              <a:sym typeface="Arial"/>
            </a:endParaRPr>
          </a:p>
          <a:p>
            <a:pPr marL="819150" lvl="1" indent="-285750">
              <a:lnSpc>
                <a:spcPct val="100000"/>
              </a:lnSpc>
              <a:buSzPts val="2400"/>
            </a:pPr>
            <a:r>
              <a:rPr lang="en-GB" b="1" dirty="0"/>
              <a:t>Overfitting</a:t>
            </a:r>
            <a:r>
              <a:rPr lang="en-GB" dirty="0"/>
              <a:t> - training performance is high, but validation performance is low</a:t>
            </a:r>
            <a:endParaRPr dirty="0"/>
          </a:p>
          <a:p>
            <a:pPr marL="457200" marR="0" lvl="0" indent="0" algn="l" rtl="0">
              <a:lnSpc>
                <a:spcPct val="115000"/>
              </a:lnSpc>
              <a:spcBef>
                <a:spcPts val="1600"/>
              </a:spcBef>
              <a:spcAft>
                <a:spcPts val="1600"/>
              </a:spcAft>
              <a:buNone/>
            </a:pPr>
            <a:endParaRPr dirty="0"/>
          </a:p>
        </p:txBody>
      </p:sp>
      <p:pic>
        <p:nvPicPr>
          <p:cNvPr id="125" name="Google Shape;125;p23"/>
          <p:cNvPicPr preferRelativeResize="0"/>
          <p:nvPr/>
        </p:nvPicPr>
        <p:blipFill>
          <a:blip r:embed="rId3">
            <a:alphaModFix/>
          </a:blip>
          <a:stretch>
            <a:fillRect/>
          </a:stretch>
        </p:blipFill>
        <p:spPr>
          <a:xfrm>
            <a:off x="1402341" y="2469158"/>
            <a:ext cx="5900749" cy="1558275"/>
          </a:xfrm>
          <a:prstGeom prst="rect">
            <a:avLst/>
          </a:prstGeom>
          <a:noFill/>
          <a:ln>
            <a:noFill/>
          </a:ln>
        </p:spPr>
      </p:pic>
      <p:sp>
        <p:nvSpPr>
          <p:cNvPr id="126" name="Google Shape;126;p23"/>
          <p:cNvSpPr txBox="1"/>
          <p:nvPr/>
        </p:nvSpPr>
        <p:spPr>
          <a:xfrm>
            <a:off x="3467700" y="4528775"/>
            <a:ext cx="5536600" cy="322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dirty="0">
                <a:solidFill>
                  <a:schemeClr val="bg1"/>
                </a:solidFill>
              </a:rPr>
              <a:t>https://</a:t>
            </a:r>
            <a:r>
              <a:rPr lang="en-GB" sz="900" u="sng" dirty="0" err="1" smtClean="0">
                <a:solidFill>
                  <a:schemeClr val="bg1"/>
                </a:solidFill>
              </a:rPr>
              <a:t>www.analyticsvidhya.com</a:t>
            </a:r>
            <a:r>
              <a:rPr lang="en-GB" sz="900" u="sng" dirty="0" smtClean="0">
                <a:solidFill>
                  <a:schemeClr val="bg1"/>
                </a:solidFill>
              </a:rPr>
              <a:t>/blog/2018/04/fundamentals-deep-learning-regularization-techniques</a:t>
            </a:r>
            <a:endParaRPr dirty="0">
              <a:solidFill>
                <a:schemeClr val="bg1"/>
              </a:solidFill>
            </a:endParaRPr>
          </a:p>
        </p:txBody>
      </p:sp>
    </p:spTree>
    <p:extLst>
      <p:ext uri="{BB962C8B-B14F-4D97-AF65-F5344CB8AC3E}">
        <p14:creationId xmlns:p14="http://schemas.microsoft.com/office/powerpoint/2010/main" val="452713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Neural architecture"/>
          <p:cNvSpPr txBox="1">
            <a:spLocks noGrp="1"/>
          </p:cNvSpPr>
          <p:nvPr>
            <p:ph type="title"/>
          </p:nvPr>
        </p:nvSpPr>
        <p:spPr>
          <a:prstGeom prst="rect">
            <a:avLst/>
          </a:prstGeom>
        </p:spPr>
        <p:txBody>
          <a:bodyPr/>
          <a:lstStyle/>
          <a:p>
            <a:r>
              <a:rPr lang="en-GB" dirty="0"/>
              <a:t>Human Brain: cell structure</a:t>
            </a:r>
            <a:endParaRPr dirty="0"/>
          </a:p>
        </p:txBody>
      </p:sp>
      <p:pic>
        <p:nvPicPr>
          <p:cNvPr id="5" name="Picture 4" descr="Diagram&#10;&#10;Description automatically generated">
            <a:extLst>
              <a:ext uri="{FF2B5EF4-FFF2-40B4-BE49-F238E27FC236}">
                <a16:creationId xmlns="" xmlns:a16="http://schemas.microsoft.com/office/drawing/2014/main" id="{72B93BEC-3B6A-914C-B013-888AE02B73DE}"/>
              </a:ext>
            </a:extLst>
          </p:cNvPr>
          <p:cNvPicPr>
            <a:picLocks noChangeAspect="1"/>
          </p:cNvPicPr>
          <p:nvPr/>
        </p:nvPicPr>
        <p:blipFill>
          <a:blip r:embed="rId3"/>
          <a:stretch>
            <a:fillRect/>
          </a:stretch>
        </p:blipFill>
        <p:spPr>
          <a:xfrm>
            <a:off x="5612026" y="759160"/>
            <a:ext cx="3203659" cy="2007515"/>
          </a:xfrm>
          <a:prstGeom prst="rect">
            <a:avLst/>
          </a:prstGeom>
        </p:spPr>
      </p:pic>
      <p:sp>
        <p:nvSpPr>
          <p:cNvPr id="2" name="TextBox 1">
            <a:extLst>
              <a:ext uri="{FF2B5EF4-FFF2-40B4-BE49-F238E27FC236}">
                <a16:creationId xmlns="" xmlns:a16="http://schemas.microsoft.com/office/drawing/2014/main" id="{BE3F63DD-24D6-C545-B7A4-DAAEAAD51B11}"/>
              </a:ext>
            </a:extLst>
          </p:cNvPr>
          <p:cNvSpPr txBox="1"/>
          <p:nvPr/>
        </p:nvSpPr>
        <p:spPr>
          <a:xfrm>
            <a:off x="328315" y="1184667"/>
            <a:ext cx="5029498" cy="2954655"/>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US" sz="1600" dirty="0"/>
              <a:t>Neurons –excitable brain cells forming a network</a:t>
            </a:r>
          </a:p>
          <a:p>
            <a:pPr marL="285750" indent="-285750">
              <a:spcBef>
                <a:spcPts val="500"/>
              </a:spcBef>
              <a:buFont typeface="Arial" panose="020B0604020202020204" pitchFamily="34" charset="0"/>
              <a:buChar char="•"/>
            </a:pPr>
            <a:r>
              <a:rPr lang="en-US" sz="1600" b="1" dirty="0"/>
              <a:t>Axons</a:t>
            </a:r>
            <a:r>
              <a:rPr lang="en-US" sz="1600" dirty="0"/>
              <a:t> of neurons (transmitters) connect to </a:t>
            </a:r>
            <a:r>
              <a:rPr lang="en-US" sz="1600" b="1" dirty="0"/>
              <a:t>dendrites</a:t>
            </a:r>
            <a:r>
              <a:rPr lang="en-US" sz="1600" dirty="0"/>
              <a:t> (receivers) of other neurons forming a synaptic connection</a:t>
            </a:r>
          </a:p>
          <a:p>
            <a:pPr marL="285750" indent="-285750">
              <a:spcBef>
                <a:spcPts val="500"/>
              </a:spcBef>
              <a:buFont typeface="Arial" panose="020B0604020202020204" pitchFamily="34" charset="0"/>
              <a:buChar char="•"/>
            </a:pPr>
            <a:r>
              <a:rPr lang="en-US" sz="1600" b="1" dirty="0"/>
              <a:t>Synapse</a:t>
            </a:r>
            <a:r>
              <a:rPr lang="en-US" sz="1600" dirty="0"/>
              <a:t> allows to pass an electrical or chemical signal (neurotransmitter) to another neuron </a:t>
            </a:r>
          </a:p>
          <a:p>
            <a:pPr marL="285750" indent="-285750">
              <a:spcBef>
                <a:spcPts val="500"/>
              </a:spcBef>
              <a:buFont typeface="Arial" panose="020B0604020202020204" pitchFamily="34" charset="0"/>
              <a:buChar char="•"/>
            </a:pPr>
            <a:r>
              <a:rPr lang="en-US" sz="1600" dirty="0"/>
              <a:t>When potential reaches threshold, electrical pulse  travels down axon eventually reaching all the branches causing them to release their neurotransmitters</a:t>
            </a:r>
          </a:p>
          <a:p>
            <a:endParaRPr lang="en-US" dirty="0"/>
          </a:p>
        </p:txBody>
      </p:sp>
      <p:pic>
        <p:nvPicPr>
          <p:cNvPr id="6" name="Picture 5" descr="A close-up of a jellyfish&#10;&#10;Description automatically generated with medium confidence">
            <a:extLst>
              <a:ext uri="{FF2B5EF4-FFF2-40B4-BE49-F238E27FC236}">
                <a16:creationId xmlns="" xmlns:a16="http://schemas.microsoft.com/office/drawing/2014/main" id="{898CEEDA-023E-5E42-9275-7CF7A172BB57}"/>
              </a:ext>
            </a:extLst>
          </p:cNvPr>
          <p:cNvPicPr>
            <a:picLocks noChangeAspect="1"/>
          </p:cNvPicPr>
          <p:nvPr/>
        </p:nvPicPr>
        <p:blipFill>
          <a:blip r:embed="rId4"/>
          <a:stretch>
            <a:fillRect/>
          </a:stretch>
        </p:blipFill>
        <p:spPr>
          <a:xfrm>
            <a:off x="7322230" y="2780362"/>
            <a:ext cx="1493455" cy="1493455"/>
          </a:xfrm>
          <a:prstGeom prst="rect">
            <a:avLst/>
          </a:prstGeom>
        </p:spPr>
      </p:pic>
      <p:sp>
        <p:nvSpPr>
          <p:cNvPr id="7" name="TextBox 6">
            <a:extLst>
              <a:ext uri="{FF2B5EF4-FFF2-40B4-BE49-F238E27FC236}">
                <a16:creationId xmlns="" xmlns:a16="http://schemas.microsoft.com/office/drawing/2014/main" id="{F2252DE8-C456-EF45-B207-90DC783A2E75}"/>
              </a:ext>
            </a:extLst>
          </p:cNvPr>
          <p:cNvSpPr txBox="1"/>
          <p:nvPr/>
        </p:nvSpPr>
        <p:spPr>
          <a:xfrm>
            <a:off x="4477824" y="4658244"/>
            <a:ext cx="4572000" cy="230832"/>
          </a:xfrm>
          <a:prstGeom prst="rect">
            <a:avLst/>
          </a:prstGeom>
          <a:noFill/>
        </p:spPr>
        <p:txBody>
          <a:bodyPr wrap="square">
            <a:spAutoFit/>
          </a:bodyPr>
          <a:lstStyle/>
          <a:p>
            <a:r>
              <a:rPr lang="en-US" sz="900" dirty="0">
                <a:solidFill>
                  <a:schemeClr val="bg1"/>
                </a:solidFill>
              </a:rPr>
              <a:t>https://</a:t>
            </a:r>
            <a:r>
              <a:rPr lang="en-US" sz="900" dirty="0" err="1">
                <a:solidFill>
                  <a:schemeClr val="bg1"/>
                </a:solidFill>
              </a:rPr>
              <a:t>www.thoughtco.com</a:t>
            </a:r>
            <a:r>
              <a:rPr lang="en-US" sz="900" dirty="0">
                <a:solidFill>
                  <a:schemeClr val="bg1"/>
                </a:solidFill>
              </a:rPr>
              <a:t>/neurotransmitters-definition-and-list-4151711</a:t>
            </a:r>
          </a:p>
        </p:txBody>
      </p:sp>
    </p:spTree>
    <p:extLst>
      <p:ext uri="{BB962C8B-B14F-4D97-AF65-F5344CB8AC3E}">
        <p14:creationId xmlns:p14="http://schemas.microsoft.com/office/powerpoint/2010/main" val="338023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Hyperparameter Search</a:t>
            </a:r>
            <a:endParaRPr dirty="0"/>
          </a:p>
          <a:p>
            <a:pPr marL="0" lvl="0" indent="0" algn="l" rtl="0">
              <a:spcBef>
                <a:spcPts val="0"/>
              </a:spcBef>
              <a:spcAft>
                <a:spcPts val="0"/>
              </a:spcAft>
              <a:buNone/>
            </a:pPr>
            <a:endParaRPr dirty="0"/>
          </a:p>
        </p:txBody>
      </p:sp>
      <p:sp>
        <p:nvSpPr>
          <p:cNvPr id="132" name="Google Shape;132;p24"/>
          <p:cNvSpPr txBox="1">
            <a:spLocks noGrp="1"/>
          </p:cNvSpPr>
          <p:nvPr>
            <p:ph idx="1"/>
          </p:nvPr>
        </p:nvSpPr>
        <p:spPr>
          <a:xfrm>
            <a:off x="435894" y="967908"/>
            <a:ext cx="8272211" cy="1031373"/>
          </a:xfrm>
          <a:prstGeom prst="rect">
            <a:avLst/>
          </a:prstGeom>
        </p:spPr>
        <p:txBody>
          <a:bodyPr spcFirstLastPara="1" wrap="square" lIns="91425" tIns="91425" rIns="91425" bIns="91425" anchor="t" anchorCtr="0">
            <a:noAutofit/>
          </a:bodyPr>
          <a:lstStyle/>
          <a:p>
            <a:pPr marL="361950" indent="-285750">
              <a:lnSpc>
                <a:spcPct val="100000"/>
              </a:lnSpc>
              <a:spcBef>
                <a:spcPts val="500"/>
              </a:spcBef>
              <a:buSzPts val="2400"/>
            </a:pPr>
            <a:r>
              <a:rPr lang="en-GB" dirty="0"/>
              <a:t>Optimal parameters are in the middle</a:t>
            </a:r>
          </a:p>
          <a:p>
            <a:pPr marL="361950" indent="-285750">
              <a:lnSpc>
                <a:spcPct val="100000"/>
              </a:lnSpc>
              <a:spcBef>
                <a:spcPts val="500"/>
              </a:spcBef>
              <a:buSzPts val="2400"/>
            </a:pPr>
            <a:r>
              <a:rPr lang="en-GB" dirty="0"/>
              <a:t>Usually several main hyperparameters control the model performance</a:t>
            </a:r>
            <a:endParaRPr dirty="0"/>
          </a:p>
          <a:p>
            <a:pPr marL="825500" lvl="1" indent="-285750">
              <a:lnSpc>
                <a:spcPct val="100000"/>
              </a:lnSpc>
              <a:buSzPts val="2300"/>
            </a:pPr>
            <a:r>
              <a:rPr lang="en-GB" dirty="0"/>
              <a:t>Need to learn these from experience</a:t>
            </a:r>
            <a:endParaRPr dirty="0"/>
          </a:p>
        </p:txBody>
      </p:sp>
      <p:sp>
        <p:nvSpPr>
          <p:cNvPr id="133" name="Google Shape;133;p24"/>
          <p:cNvSpPr txBox="1"/>
          <p:nvPr/>
        </p:nvSpPr>
        <p:spPr>
          <a:xfrm>
            <a:off x="3636526" y="4510549"/>
            <a:ext cx="5342374" cy="29005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dirty="0">
                <a:solidFill>
                  <a:schemeClr val="bg1"/>
                </a:solidFill>
              </a:rPr>
              <a:t>https://www.analyticsvidhya.com/blog/2018/04/fundamentals-deep-learning-regularization-techniques</a:t>
            </a:r>
            <a:endParaRPr sz="900" dirty="0"/>
          </a:p>
        </p:txBody>
      </p:sp>
      <p:pic>
        <p:nvPicPr>
          <p:cNvPr id="134" name="Google Shape;134;p24"/>
          <p:cNvPicPr preferRelativeResize="0"/>
          <p:nvPr/>
        </p:nvPicPr>
        <p:blipFill>
          <a:blip r:embed="rId3">
            <a:alphaModFix/>
          </a:blip>
          <a:stretch>
            <a:fillRect/>
          </a:stretch>
        </p:blipFill>
        <p:spPr>
          <a:xfrm>
            <a:off x="3003900" y="1999281"/>
            <a:ext cx="3101197" cy="1924175"/>
          </a:xfrm>
          <a:prstGeom prst="rect">
            <a:avLst/>
          </a:prstGeom>
          <a:noFill/>
          <a:ln>
            <a:noFill/>
          </a:ln>
        </p:spPr>
      </p:pic>
    </p:spTree>
    <p:extLst>
      <p:ext uri="{BB962C8B-B14F-4D97-AF65-F5344CB8AC3E}">
        <p14:creationId xmlns:p14="http://schemas.microsoft.com/office/powerpoint/2010/main" val="357485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capacity</a:t>
            </a:r>
            <a:endParaRPr/>
          </a:p>
        </p:txBody>
      </p:sp>
      <p:sp>
        <p:nvSpPr>
          <p:cNvPr id="140" name="Google Shape;140;p25"/>
          <p:cNvSpPr txBox="1">
            <a:spLocks noGrp="1"/>
          </p:cNvSpPr>
          <p:nvPr>
            <p:ph idx="1"/>
          </p:nvPr>
        </p:nvSpPr>
        <p:spPr>
          <a:xfrm>
            <a:off x="435894" y="1409017"/>
            <a:ext cx="3813377" cy="2325464"/>
          </a:xfrm>
          <a:prstGeom prst="rect">
            <a:avLst/>
          </a:prstGeom>
        </p:spPr>
        <p:txBody>
          <a:bodyPr spcFirstLastPara="1" wrap="square" lIns="91425" tIns="91425" rIns="91425" bIns="91425" anchor="t" anchorCtr="0">
            <a:noAutofit/>
          </a:bodyPr>
          <a:lstStyle/>
          <a:p>
            <a:pPr marL="361950" indent="-285750">
              <a:lnSpc>
                <a:spcPct val="100000"/>
              </a:lnSpc>
              <a:spcBef>
                <a:spcPts val="500"/>
              </a:spcBef>
              <a:buSzPts val="2400"/>
            </a:pPr>
            <a:r>
              <a:rPr lang="en-GB" dirty="0"/>
              <a:t>Increasing model capacity can help generalise</a:t>
            </a:r>
          </a:p>
          <a:p>
            <a:pPr marL="819150" lvl="1" indent="-285750">
              <a:lnSpc>
                <a:spcPct val="100000"/>
              </a:lnSpc>
              <a:buSzPts val="2400"/>
            </a:pPr>
            <a:r>
              <a:rPr lang="en-GB" dirty="0"/>
              <a:t>Add more layers to your network</a:t>
            </a:r>
          </a:p>
          <a:p>
            <a:pPr marL="819150" lvl="1" indent="-285750">
              <a:lnSpc>
                <a:spcPct val="100000"/>
              </a:lnSpc>
              <a:buSzPts val="2400"/>
            </a:pPr>
            <a:r>
              <a:rPr lang="en-GB" dirty="0"/>
              <a:t>Add more hidden units</a:t>
            </a:r>
            <a:endParaRPr dirty="0"/>
          </a:p>
          <a:p>
            <a:pPr marL="361950" indent="-285750">
              <a:lnSpc>
                <a:spcPct val="100000"/>
              </a:lnSpc>
              <a:spcBef>
                <a:spcPts val="500"/>
              </a:spcBef>
              <a:buSzPts val="2400"/>
            </a:pPr>
            <a:r>
              <a:rPr lang="en-GB" dirty="0"/>
              <a:t>This helps to overcome underfitting </a:t>
            </a:r>
          </a:p>
          <a:p>
            <a:pPr marL="361950" indent="-285750">
              <a:lnSpc>
                <a:spcPct val="100000"/>
              </a:lnSpc>
              <a:spcBef>
                <a:spcPts val="500"/>
              </a:spcBef>
              <a:buSzPts val="2400"/>
            </a:pPr>
            <a:r>
              <a:rPr lang="en-GB" dirty="0"/>
              <a:t>But can lead to overfitting</a:t>
            </a:r>
          </a:p>
          <a:p>
            <a:pPr marL="76200" indent="0">
              <a:lnSpc>
                <a:spcPct val="100000"/>
              </a:lnSpc>
              <a:spcBef>
                <a:spcPts val="500"/>
              </a:spcBef>
              <a:buSzPts val="2400"/>
              <a:buNone/>
            </a:pPr>
            <a:endParaRPr lang="en-GB" dirty="0"/>
          </a:p>
        </p:txBody>
      </p:sp>
      <p:sp>
        <p:nvSpPr>
          <p:cNvPr id="4" name="Google Shape;140;p25">
            <a:extLst>
              <a:ext uri="{FF2B5EF4-FFF2-40B4-BE49-F238E27FC236}">
                <a16:creationId xmlns="" xmlns:a16="http://schemas.microsoft.com/office/drawing/2014/main" id="{2A89E237-2436-8748-83F0-02190D83725F}"/>
              </a:ext>
            </a:extLst>
          </p:cNvPr>
          <p:cNvSpPr txBox="1">
            <a:spLocks/>
          </p:cNvSpPr>
          <p:nvPr/>
        </p:nvSpPr>
        <p:spPr>
          <a:xfrm>
            <a:off x="4174175" y="1409017"/>
            <a:ext cx="4969825" cy="207146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285750">
              <a:lnSpc>
                <a:spcPct val="100000"/>
              </a:lnSpc>
              <a:spcBef>
                <a:spcPts val="500"/>
              </a:spcBef>
              <a:buSzPts val="2400"/>
            </a:pPr>
            <a:r>
              <a:rPr lang="en-GB" dirty="0"/>
              <a:t>Important hyperparameters:</a:t>
            </a:r>
          </a:p>
          <a:p>
            <a:pPr marL="819150" lvl="1" indent="-285750">
              <a:lnSpc>
                <a:spcPct val="100000"/>
              </a:lnSpc>
              <a:buSzPts val="2400"/>
            </a:pPr>
            <a:r>
              <a:rPr lang="en-GB" dirty="0"/>
              <a:t>Learning rate</a:t>
            </a:r>
          </a:p>
          <a:p>
            <a:pPr marL="819150" lvl="1" indent="-285750">
              <a:lnSpc>
                <a:spcPct val="100000"/>
              </a:lnSpc>
              <a:buSzPts val="2400"/>
            </a:pPr>
            <a:r>
              <a:rPr lang="en-GB" dirty="0"/>
              <a:t>Patience (for early stopping)</a:t>
            </a:r>
          </a:p>
          <a:p>
            <a:pPr marL="819150" lvl="1" indent="-285750">
              <a:lnSpc>
                <a:spcPct val="100000"/>
              </a:lnSpc>
              <a:buSzPts val="2400"/>
            </a:pPr>
            <a:r>
              <a:rPr lang="en-GB" dirty="0"/>
              <a:t>Dropout rate</a:t>
            </a:r>
            <a:endParaRPr lang="en-GB" dirty="0">
              <a:solidFill>
                <a:srgbClr val="0000FF"/>
              </a:solidFill>
            </a:endParaRPr>
          </a:p>
          <a:p>
            <a:pPr marL="819150" lvl="1" indent="-285750">
              <a:lnSpc>
                <a:spcPct val="100000"/>
              </a:lnSpc>
              <a:buSzPts val="2400"/>
            </a:pPr>
            <a:r>
              <a:rPr lang="en-GB" dirty="0"/>
              <a:t>Number of hidden layers, hidden state </a:t>
            </a:r>
            <a:r>
              <a:rPr lang="en-GB" dirty="0" smtClean="0"/>
              <a:t>dimensionality</a:t>
            </a:r>
            <a:endParaRPr lang="en-GB" dirty="0"/>
          </a:p>
        </p:txBody>
      </p:sp>
    </p:spTree>
    <p:extLst>
      <p:ext uri="{BB962C8B-B14F-4D97-AF65-F5344CB8AC3E}">
        <p14:creationId xmlns:p14="http://schemas.microsoft.com/office/powerpoint/2010/main" val="1435424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Learning rate</a:t>
            </a:r>
            <a:endParaRPr/>
          </a:p>
          <a:p>
            <a:pPr marL="0" lvl="0" indent="0" algn="l" rtl="0">
              <a:spcBef>
                <a:spcPts val="0"/>
              </a:spcBef>
              <a:spcAft>
                <a:spcPts val="0"/>
              </a:spcAft>
              <a:buNone/>
            </a:pPr>
            <a:endParaRPr/>
          </a:p>
        </p:txBody>
      </p:sp>
      <p:sp>
        <p:nvSpPr>
          <p:cNvPr id="158" name="Google Shape;158;p28"/>
          <p:cNvSpPr txBox="1">
            <a:spLocks noGrp="1"/>
          </p:cNvSpPr>
          <p:nvPr>
            <p:ph idx="1"/>
          </p:nvPr>
        </p:nvSpPr>
        <p:spPr>
          <a:xfrm>
            <a:off x="305279" y="881111"/>
            <a:ext cx="8474267" cy="1585383"/>
          </a:xfrm>
          <a:prstGeom prst="rect">
            <a:avLst/>
          </a:prstGeom>
        </p:spPr>
        <p:txBody>
          <a:bodyPr spcFirstLastPara="1" wrap="square" lIns="91425" tIns="91425" rIns="91425" bIns="91425" anchor="t" anchorCtr="0">
            <a:noAutofit/>
          </a:bodyPr>
          <a:lstStyle/>
          <a:p>
            <a:pPr marL="381000" indent="-285750">
              <a:lnSpc>
                <a:spcPct val="100000"/>
              </a:lnSpc>
              <a:spcBef>
                <a:spcPts val="500"/>
              </a:spcBef>
              <a:buSzPts val="2100"/>
            </a:pPr>
            <a:r>
              <a:rPr lang="en-GB" dirty="0"/>
              <a:t>High learning rate → loss can "bounce around" and overshoot the optimum</a:t>
            </a:r>
          </a:p>
          <a:p>
            <a:pPr marL="381000" indent="-285750">
              <a:lnSpc>
                <a:spcPct val="100000"/>
              </a:lnSpc>
              <a:spcBef>
                <a:spcPts val="500"/>
              </a:spcBef>
              <a:buSzPts val="2100"/>
            </a:pPr>
            <a:r>
              <a:rPr lang="en-GB" dirty="0"/>
              <a:t>Small learning rate → optimisation will take longer but increases chance to find optimum</a:t>
            </a:r>
          </a:p>
          <a:p>
            <a:pPr marL="381000" indent="-285750">
              <a:lnSpc>
                <a:spcPct val="100000"/>
              </a:lnSpc>
              <a:spcBef>
                <a:spcPts val="500"/>
              </a:spcBef>
              <a:buSzPts val="2100"/>
            </a:pPr>
            <a:r>
              <a:rPr lang="en-GB" dirty="0"/>
              <a:t>Adam (instead of SGD) is better optimiser: more forgiving to hyperparameters</a:t>
            </a:r>
          </a:p>
          <a:p>
            <a:pPr marL="381000" indent="-285750">
              <a:lnSpc>
                <a:spcPct val="100000"/>
              </a:lnSpc>
              <a:spcBef>
                <a:spcPts val="500"/>
              </a:spcBef>
              <a:buSzPts val="2100"/>
            </a:pPr>
            <a:r>
              <a:rPr lang="en-GB" dirty="0"/>
              <a:t>Use a learning rate schedule: varying the learning rate over the training process</a:t>
            </a:r>
          </a:p>
          <a:p>
            <a:pPr marL="457200" lvl="0" indent="-361950" algn="l" rtl="0">
              <a:lnSpc>
                <a:spcPct val="100000"/>
              </a:lnSpc>
              <a:spcBef>
                <a:spcPts val="500"/>
              </a:spcBef>
              <a:spcAft>
                <a:spcPts val="0"/>
              </a:spcAft>
              <a:buSzPts val="2100"/>
            </a:pPr>
            <a:endParaRPr dirty="0"/>
          </a:p>
        </p:txBody>
      </p:sp>
      <p:pic>
        <p:nvPicPr>
          <p:cNvPr id="4" name="Google Shape;165;p29">
            <a:extLst>
              <a:ext uri="{FF2B5EF4-FFF2-40B4-BE49-F238E27FC236}">
                <a16:creationId xmlns="" xmlns:a16="http://schemas.microsoft.com/office/drawing/2014/main" id="{7CA357EC-44A4-7E4D-B68E-F9FB3F600FA9}"/>
              </a:ext>
            </a:extLst>
          </p:cNvPr>
          <p:cNvPicPr preferRelativeResize="0"/>
          <p:nvPr/>
        </p:nvPicPr>
        <p:blipFill>
          <a:blip r:embed="rId3">
            <a:alphaModFix/>
          </a:blip>
          <a:stretch>
            <a:fillRect/>
          </a:stretch>
        </p:blipFill>
        <p:spPr>
          <a:xfrm>
            <a:off x="778794" y="3030984"/>
            <a:ext cx="6305080" cy="1439636"/>
          </a:xfrm>
          <a:prstGeom prst="rect">
            <a:avLst/>
          </a:prstGeom>
          <a:noFill/>
          <a:ln>
            <a:noFill/>
          </a:ln>
        </p:spPr>
      </p:pic>
      <p:sp>
        <p:nvSpPr>
          <p:cNvPr id="5" name="Google Shape;164;p29">
            <a:extLst>
              <a:ext uri="{FF2B5EF4-FFF2-40B4-BE49-F238E27FC236}">
                <a16:creationId xmlns="" xmlns:a16="http://schemas.microsoft.com/office/drawing/2014/main" id="{59AD15CE-A127-2845-9006-6C2B3F05DCA4}"/>
              </a:ext>
            </a:extLst>
          </p:cNvPr>
          <p:cNvSpPr txBox="1"/>
          <p:nvPr/>
        </p:nvSpPr>
        <p:spPr>
          <a:xfrm>
            <a:off x="4078221" y="4606460"/>
            <a:ext cx="4913379" cy="2957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dirty="0">
                <a:solidFill>
                  <a:schemeClr val="bg1"/>
                </a:solidFill>
              </a:rPr>
              <a:t>https://www.deeplearningwizard.com/deep_learning/boosting_models_pytorch/lr_scheduling/</a:t>
            </a:r>
            <a:endParaRPr sz="900" dirty="0">
              <a:solidFill>
                <a:schemeClr val="bg1"/>
              </a:solidFill>
            </a:endParaRPr>
          </a:p>
        </p:txBody>
      </p:sp>
      <p:sp>
        <p:nvSpPr>
          <p:cNvPr id="2" name="TextBox 1">
            <a:extLst>
              <a:ext uri="{FF2B5EF4-FFF2-40B4-BE49-F238E27FC236}">
                <a16:creationId xmlns="" xmlns:a16="http://schemas.microsoft.com/office/drawing/2014/main" id="{B268FBED-0C1C-0843-8CF5-9CBA9CDE4F42}"/>
              </a:ext>
            </a:extLst>
          </p:cNvPr>
          <p:cNvSpPr txBox="1"/>
          <p:nvPr/>
        </p:nvSpPr>
        <p:spPr>
          <a:xfrm>
            <a:off x="3415821" y="2464257"/>
            <a:ext cx="5422900" cy="430887"/>
          </a:xfrm>
          <a:prstGeom prst="rect">
            <a:avLst/>
          </a:prstGeom>
          <a:noFill/>
        </p:spPr>
        <p:txBody>
          <a:bodyPr wrap="square" rtlCol="0">
            <a:spAutoFit/>
          </a:bodyPr>
          <a:lstStyle/>
          <a:p>
            <a:pPr marL="914400" lvl="1" indent="-361950">
              <a:lnSpc>
                <a:spcPct val="100000"/>
              </a:lnSpc>
              <a:buSzPts val="2100"/>
            </a:pPr>
            <a:r>
              <a:rPr lang="en-GB" sz="1100" dirty="0"/>
              <a:t>“If you have time to tune only one hyperparameter, tune the learning rate.”</a:t>
            </a:r>
          </a:p>
          <a:p>
            <a:pPr marL="1009650" lvl="2" indent="0" algn="r">
              <a:lnSpc>
                <a:spcPct val="100000"/>
              </a:lnSpc>
              <a:buSzPts val="2100"/>
              <a:buNone/>
            </a:pPr>
            <a:r>
              <a:rPr lang="en-GB" sz="1100" dirty="0"/>
              <a:t>Goodfellow, </a:t>
            </a:r>
            <a:r>
              <a:rPr lang="en-GB" sz="1100" dirty="0" err="1"/>
              <a:t>Bengio</a:t>
            </a:r>
            <a:r>
              <a:rPr lang="en-GB" sz="1100" dirty="0"/>
              <a:t> and Courville. Deep Learning, 2016</a:t>
            </a:r>
            <a:endParaRPr lang="en-US" sz="1100" dirty="0"/>
          </a:p>
        </p:txBody>
      </p:sp>
    </p:spTree>
    <p:extLst>
      <p:ext uri="{BB962C8B-B14F-4D97-AF65-F5344CB8AC3E}">
        <p14:creationId xmlns:p14="http://schemas.microsoft.com/office/powerpoint/2010/main" val="262275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Early stopping</a:t>
            </a:r>
            <a:endParaRPr/>
          </a:p>
        </p:txBody>
      </p:sp>
      <p:sp>
        <p:nvSpPr>
          <p:cNvPr id="184" name="Google Shape;184;p32"/>
          <p:cNvSpPr txBox="1">
            <a:spLocks noGrp="1"/>
          </p:cNvSpPr>
          <p:nvPr>
            <p:ph idx="1"/>
          </p:nvPr>
        </p:nvSpPr>
        <p:spPr>
          <a:xfrm>
            <a:off x="435894" y="1025773"/>
            <a:ext cx="8272211" cy="1331665"/>
          </a:xfrm>
          <a:prstGeom prst="rect">
            <a:avLst/>
          </a:prstGeom>
        </p:spPr>
        <p:txBody>
          <a:bodyPr spcFirstLastPara="1" wrap="square" lIns="91425" tIns="91425" rIns="91425" bIns="91425" anchor="t" anchorCtr="0">
            <a:noAutofit/>
          </a:bodyPr>
          <a:lstStyle/>
          <a:p>
            <a:pPr marL="374650" marR="0" lvl="0" indent="-285750" algn="l" rtl="0">
              <a:lnSpc>
                <a:spcPct val="115000"/>
              </a:lnSpc>
              <a:spcBef>
                <a:spcPts val="0"/>
              </a:spcBef>
              <a:spcAft>
                <a:spcPts val="0"/>
              </a:spcAft>
              <a:buSzPts val="2200"/>
            </a:pPr>
            <a:r>
              <a:rPr lang="en-GB" dirty="0"/>
              <a:t>Recommended base technique to overcome overfitting</a:t>
            </a:r>
            <a:endParaRPr dirty="0"/>
          </a:p>
          <a:p>
            <a:pPr marL="374650" marR="0" lvl="0" indent="-285750" algn="l" rtl="0">
              <a:lnSpc>
                <a:spcPct val="115000"/>
              </a:lnSpc>
              <a:spcBef>
                <a:spcPts val="0"/>
              </a:spcBef>
              <a:spcAft>
                <a:spcPts val="0"/>
              </a:spcAft>
              <a:buSzPts val="2200"/>
            </a:pPr>
            <a:r>
              <a:rPr lang="en-GB" dirty="0"/>
              <a:t>Stop training process when the validation loss reaches a plateau or starts to increase</a:t>
            </a:r>
            <a:endParaRPr dirty="0"/>
          </a:p>
          <a:p>
            <a:pPr marL="374650" marR="0" lvl="0" indent="-285750" algn="l" rtl="0">
              <a:lnSpc>
                <a:spcPct val="115000"/>
              </a:lnSpc>
              <a:spcBef>
                <a:spcPts val="0"/>
              </a:spcBef>
              <a:spcAft>
                <a:spcPts val="0"/>
              </a:spcAft>
              <a:buSzPts val="2200"/>
            </a:pPr>
            <a:r>
              <a:rPr lang="en-GB" b="1" dirty="0"/>
              <a:t>Patience</a:t>
            </a:r>
            <a:r>
              <a:rPr lang="en-GB" dirty="0"/>
              <a:t> is the number of epochs with no further improvement after which the training will be stopped</a:t>
            </a:r>
          </a:p>
        </p:txBody>
      </p:sp>
      <p:pic>
        <p:nvPicPr>
          <p:cNvPr id="186" name="Google Shape;186;p32"/>
          <p:cNvPicPr preferRelativeResize="0"/>
          <p:nvPr/>
        </p:nvPicPr>
        <p:blipFill>
          <a:blip r:embed="rId3">
            <a:alphaModFix/>
          </a:blip>
          <a:stretch>
            <a:fillRect/>
          </a:stretch>
        </p:blipFill>
        <p:spPr>
          <a:xfrm>
            <a:off x="4136472" y="2203377"/>
            <a:ext cx="4014775" cy="1914350"/>
          </a:xfrm>
          <a:prstGeom prst="rect">
            <a:avLst/>
          </a:prstGeom>
          <a:noFill/>
          <a:ln>
            <a:noFill/>
          </a:ln>
        </p:spPr>
      </p:pic>
      <p:sp>
        <p:nvSpPr>
          <p:cNvPr id="187" name="Google Shape;187;p32"/>
          <p:cNvSpPr txBox="1"/>
          <p:nvPr/>
        </p:nvSpPr>
        <p:spPr>
          <a:xfrm>
            <a:off x="4406900" y="4509775"/>
            <a:ext cx="4889500" cy="3035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dirty="0">
                <a:solidFill>
                  <a:schemeClr val="bg1"/>
                </a:solidFill>
              </a:rPr>
              <a:t>https://stanford.edu/~shervine/teaching/cs-230/cheatsheet-deep-learning-tips-and-tricks</a:t>
            </a:r>
            <a:endParaRPr sz="900" dirty="0">
              <a:solidFill>
                <a:schemeClr val="bg1"/>
              </a:solidFill>
            </a:endParaRPr>
          </a:p>
        </p:txBody>
      </p:sp>
    </p:spTree>
    <p:extLst>
      <p:ext uri="{BB962C8B-B14F-4D97-AF65-F5344CB8AC3E}">
        <p14:creationId xmlns:p14="http://schemas.microsoft.com/office/powerpoint/2010/main" val="3008327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Dropout</a:t>
            </a:r>
            <a:endParaRPr/>
          </a:p>
          <a:p>
            <a:pPr marL="0" lvl="0" indent="0" algn="l" rtl="0">
              <a:spcBef>
                <a:spcPts val="0"/>
              </a:spcBef>
              <a:spcAft>
                <a:spcPts val="0"/>
              </a:spcAft>
              <a:buNone/>
            </a:pPr>
            <a:endParaRPr/>
          </a:p>
        </p:txBody>
      </p:sp>
      <p:sp>
        <p:nvSpPr>
          <p:cNvPr id="193" name="Google Shape;193;p33"/>
          <p:cNvSpPr txBox="1">
            <a:spLocks noGrp="1"/>
          </p:cNvSpPr>
          <p:nvPr>
            <p:ph idx="1"/>
          </p:nvPr>
        </p:nvSpPr>
        <p:spPr>
          <a:xfrm>
            <a:off x="308894" y="1014896"/>
            <a:ext cx="6091906" cy="3442804"/>
          </a:xfrm>
          <a:prstGeom prst="rect">
            <a:avLst/>
          </a:prstGeom>
        </p:spPr>
        <p:txBody>
          <a:bodyPr spcFirstLastPara="1" wrap="square" lIns="91425" tIns="91425" rIns="91425" bIns="91425" anchor="t" anchorCtr="0">
            <a:noAutofit/>
          </a:bodyPr>
          <a:lstStyle/>
          <a:p>
            <a:pPr marL="374650" lvl="0" indent="-285750" algn="l" rtl="0">
              <a:lnSpc>
                <a:spcPct val="100000"/>
              </a:lnSpc>
              <a:spcBef>
                <a:spcPts val="500"/>
              </a:spcBef>
              <a:spcAft>
                <a:spcPts val="0"/>
              </a:spcAft>
              <a:buSzPts val="2200"/>
            </a:pPr>
            <a:r>
              <a:rPr lang="en-GB" dirty="0"/>
              <a:t>At training, ignore (zero) some number of layer outputs </a:t>
            </a:r>
            <a:endParaRPr dirty="0"/>
          </a:p>
          <a:p>
            <a:pPr marL="374650" lvl="0" indent="-285750" algn="l" rtl="0">
              <a:lnSpc>
                <a:spcPct val="100000"/>
              </a:lnSpc>
              <a:spcBef>
                <a:spcPts val="500"/>
              </a:spcBef>
              <a:spcAft>
                <a:spcPts val="0"/>
              </a:spcAft>
              <a:buSzPts val="2200"/>
            </a:pPr>
            <a:r>
              <a:rPr lang="en-GB" dirty="0"/>
              <a:t>Makes the training process noisy, forcing the network to rely only on partial information</a:t>
            </a:r>
            <a:endParaRPr dirty="0"/>
          </a:p>
          <a:p>
            <a:pPr marL="374650" lvl="0" indent="-285750" algn="l" rtl="0">
              <a:lnSpc>
                <a:spcPct val="100000"/>
              </a:lnSpc>
              <a:spcBef>
                <a:spcPts val="500"/>
              </a:spcBef>
              <a:spcAft>
                <a:spcPts val="0"/>
              </a:spcAft>
              <a:buSzPts val="2200"/>
            </a:pPr>
            <a:r>
              <a:rPr lang="en-GB" dirty="0"/>
              <a:t>Dropout is implemented per-layer </a:t>
            </a:r>
            <a:endParaRPr dirty="0"/>
          </a:p>
          <a:p>
            <a:pPr marL="1289050" lvl="1" indent="-285750" algn="l" rtl="0">
              <a:lnSpc>
                <a:spcPct val="100000"/>
              </a:lnSpc>
              <a:spcAft>
                <a:spcPts val="0"/>
              </a:spcAft>
              <a:buSzPts val="2200"/>
            </a:pPr>
            <a:r>
              <a:rPr lang="en-GB" dirty="0"/>
              <a:t>E.g. value = 0.5</a:t>
            </a:r>
            <a:endParaRPr dirty="0"/>
          </a:p>
          <a:p>
            <a:pPr marL="374650" lvl="0" indent="-285750" algn="l" rtl="0">
              <a:lnSpc>
                <a:spcPct val="100000"/>
              </a:lnSpc>
              <a:spcBef>
                <a:spcPts val="500"/>
              </a:spcBef>
              <a:spcAft>
                <a:spcPts val="0"/>
              </a:spcAft>
              <a:buSzPts val="2200"/>
            </a:pPr>
            <a:r>
              <a:rPr lang="en-GB" dirty="0"/>
              <a:t>Can be used on most types of layers: fully connected, convolutional and recurrent layers</a:t>
            </a:r>
            <a:endParaRPr dirty="0"/>
          </a:p>
          <a:p>
            <a:pPr marL="1289050" lvl="1" indent="-285750" algn="l" rtl="0">
              <a:lnSpc>
                <a:spcPct val="100000"/>
              </a:lnSpc>
              <a:spcAft>
                <a:spcPts val="0"/>
              </a:spcAft>
              <a:buSzPts val="2200"/>
            </a:pPr>
            <a:r>
              <a:rPr lang="en-GB" dirty="0"/>
              <a:t>On any or all hidden layers and the input layer</a:t>
            </a:r>
            <a:endParaRPr dirty="0"/>
          </a:p>
          <a:p>
            <a:pPr marL="1289050" lvl="1" indent="-285750" algn="l" rtl="0">
              <a:lnSpc>
                <a:spcPct val="100000"/>
              </a:lnSpc>
              <a:spcAft>
                <a:spcPts val="0"/>
              </a:spcAft>
              <a:buSzPts val="2200"/>
            </a:pPr>
            <a:r>
              <a:rPr lang="en-GB" dirty="0"/>
              <a:t>Not on the output layer</a:t>
            </a:r>
          </a:p>
          <a:p>
            <a:pPr marL="374400" lvl="1" indent="-285750">
              <a:lnSpc>
                <a:spcPct val="100000"/>
              </a:lnSpc>
              <a:buSzPts val="2200"/>
            </a:pPr>
            <a:r>
              <a:rPr lang="en-GB" dirty="0"/>
              <a:t>Dropout at test time has different uses</a:t>
            </a:r>
          </a:p>
          <a:p>
            <a:pPr marL="1003300" lvl="1" indent="0" algn="l" rtl="0">
              <a:lnSpc>
                <a:spcPct val="100000"/>
              </a:lnSpc>
              <a:spcAft>
                <a:spcPts val="0"/>
              </a:spcAft>
              <a:buSzPts val="2200"/>
              <a:buNone/>
            </a:pPr>
            <a:endParaRPr dirty="0"/>
          </a:p>
        </p:txBody>
      </p:sp>
      <p:pic>
        <p:nvPicPr>
          <p:cNvPr id="4" name="Picture 3" descr="Polygon&#10;&#10;Description automatically generated with medium confidence">
            <a:extLst>
              <a:ext uri="{FF2B5EF4-FFF2-40B4-BE49-F238E27FC236}">
                <a16:creationId xmlns="" xmlns:a16="http://schemas.microsoft.com/office/drawing/2014/main" id="{951AF440-2FDA-7441-81AA-EAAD6F9DD333}"/>
              </a:ext>
            </a:extLst>
          </p:cNvPr>
          <p:cNvPicPr>
            <a:picLocks noChangeAspect="1"/>
          </p:cNvPicPr>
          <p:nvPr/>
        </p:nvPicPr>
        <p:blipFill>
          <a:blip r:embed="rId3"/>
          <a:stretch>
            <a:fillRect/>
          </a:stretch>
        </p:blipFill>
        <p:spPr>
          <a:xfrm>
            <a:off x="6291645" y="1600684"/>
            <a:ext cx="2301283" cy="1716973"/>
          </a:xfrm>
          <a:prstGeom prst="rect">
            <a:avLst/>
          </a:prstGeom>
        </p:spPr>
      </p:pic>
    </p:spTree>
    <p:extLst>
      <p:ext uri="{BB962C8B-B14F-4D97-AF65-F5344CB8AC3E}">
        <p14:creationId xmlns:p14="http://schemas.microsoft.com/office/powerpoint/2010/main" val="2685816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002060"/>
                </a:solidFill>
              </a:rPr>
              <a:t>Biological inspiration</a:t>
            </a:r>
          </a:p>
          <a:p>
            <a:pPr>
              <a:lnSpc>
                <a:spcPct val="100000"/>
              </a:lnSpc>
              <a:spcBef>
                <a:spcPts val="500"/>
              </a:spcBef>
              <a:spcAft>
                <a:spcPts val="316"/>
              </a:spcAft>
            </a:pPr>
            <a:r>
              <a:rPr lang="en-US" altLang="en-US" dirty="0"/>
              <a:t>Perceptron</a:t>
            </a:r>
          </a:p>
          <a:p>
            <a:pPr>
              <a:lnSpc>
                <a:spcPct val="100000"/>
              </a:lnSpc>
              <a:spcBef>
                <a:spcPts val="500"/>
              </a:spcBef>
              <a:spcAft>
                <a:spcPts val="316"/>
              </a:spcAft>
            </a:pPr>
            <a:r>
              <a:rPr lang="en-US" altLang="en-US" dirty="0">
                <a:solidFill>
                  <a:srgbClr val="1C3D74"/>
                </a:solidFill>
              </a:rPr>
              <a:t>Multilayer </a:t>
            </a:r>
            <a:r>
              <a:rPr lang="en-US" altLang="en-US" dirty="0" err="1">
                <a:solidFill>
                  <a:srgbClr val="1C3D74"/>
                </a:solidFill>
              </a:rPr>
              <a:t>Perceptrons</a:t>
            </a:r>
            <a:endParaRPr lang="en-US" altLang="en-US" dirty="0">
              <a:solidFill>
                <a:srgbClr val="1C3D74"/>
              </a:solidFill>
            </a:endParaRPr>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solidFill>
                  <a:srgbClr val="EC008C"/>
                </a:solidFill>
              </a:rPr>
              <a:t>Convolutional Neural Networks</a:t>
            </a:r>
            <a:endParaRPr lang="en-US" sz="1890" dirty="0">
              <a:solidFill>
                <a:srgbClr val="EC008C"/>
              </a:solidFill>
            </a:endParaRPr>
          </a:p>
        </p:txBody>
      </p:sp>
    </p:spTree>
    <p:extLst>
      <p:ext uri="{BB962C8B-B14F-4D97-AF65-F5344CB8AC3E}">
        <p14:creationId xmlns:p14="http://schemas.microsoft.com/office/powerpoint/2010/main" val="30061449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onvolutional Neural Networks"/>
          <p:cNvSpPr txBox="1">
            <a:spLocks noGrp="1"/>
          </p:cNvSpPr>
          <p:nvPr>
            <p:ph type="title"/>
          </p:nvPr>
        </p:nvSpPr>
        <p:spPr>
          <a:xfrm>
            <a:off x="435894" y="595101"/>
            <a:ext cx="8272212" cy="273844"/>
          </a:xfrm>
          <a:prstGeom prst="rect">
            <a:avLst/>
          </a:prstGeom>
        </p:spPr>
        <p:txBody>
          <a:bodyPr/>
          <a:lstStyle/>
          <a:p>
            <a:r>
              <a:t>Convolutional Neural Networks</a:t>
            </a:r>
          </a:p>
        </p:txBody>
      </p:sp>
      <p:pic>
        <p:nvPicPr>
          <p:cNvPr id="4" name="image6.png" descr="image6.png">
            <a:extLst>
              <a:ext uri="{FF2B5EF4-FFF2-40B4-BE49-F238E27FC236}">
                <a16:creationId xmlns="" xmlns:a16="http://schemas.microsoft.com/office/drawing/2014/main" id="{FA53957F-6539-D24E-B9F4-FB4379C1FD75}"/>
              </a:ext>
            </a:extLst>
          </p:cNvPr>
          <p:cNvPicPr>
            <a:picLocks noChangeAspect="1"/>
          </p:cNvPicPr>
          <p:nvPr/>
        </p:nvPicPr>
        <p:blipFill rotWithShape="1">
          <a:blip r:embed="rId3"/>
          <a:srcRect l="5588" r="3029"/>
          <a:stretch/>
        </p:blipFill>
        <p:spPr>
          <a:xfrm>
            <a:off x="3802365" y="2775593"/>
            <a:ext cx="4781025" cy="1612246"/>
          </a:xfrm>
          <a:prstGeom prst="rect">
            <a:avLst/>
          </a:prstGeom>
          <a:ln w="12700">
            <a:miter lim="400000"/>
          </a:ln>
        </p:spPr>
      </p:pic>
      <p:sp>
        <p:nvSpPr>
          <p:cNvPr id="2" name="TextBox 1">
            <a:extLst>
              <a:ext uri="{FF2B5EF4-FFF2-40B4-BE49-F238E27FC236}">
                <a16:creationId xmlns="" xmlns:a16="http://schemas.microsoft.com/office/drawing/2014/main" id="{D875FDD6-4A7E-6D49-ACE6-7A771D175B92}"/>
              </a:ext>
            </a:extLst>
          </p:cNvPr>
          <p:cNvSpPr txBox="1"/>
          <p:nvPr/>
        </p:nvSpPr>
        <p:spPr>
          <a:xfrm>
            <a:off x="311179" y="959503"/>
            <a:ext cx="8272211" cy="2072362"/>
          </a:xfrm>
          <a:prstGeom prst="rect">
            <a:avLst/>
          </a:prstGeom>
          <a:noFill/>
        </p:spPr>
        <p:txBody>
          <a:bodyPr wrap="square" rtlCol="0">
            <a:spAutoFit/>
          </a:bodyPr>
          <a:lstStyle/>
          <a:p>
            <a:pPr marL="285750" indent="-285750" defTabSz="685844">
              <a:lnSpc>
                <a:spcPct val="100000"/>
              </a:lnSpc>
              <a:spcBef>
                <a:spcPts val="500"/>
              </a:spcBef>
              <a:buFont typeface="Arial" panose="020B0604020202020204" pitchFamily="34" charset="0"/>
              <a:buChar char="•"/>
              <a:defRPr sz="3400"/>
            </a:pPr>
            <a:r>
              <a:rPr lang="en-GB" sz="1600" dirty="0"/>
              <a:t>Convolutional Neural Networks (CNNs) have been very successful in computer vision </a:t>
            </a:r>
          </a:p>
          <a:p>
            <a:pPr marL="285750" indent="-285750" defTabSz="685844">
              <a:lnSpc>
                <a:spcPct val="100000"/>
              </a:lnSpc>
              <a:spcBef>
                <a:spcPts val="500"/>
              </a:spcBef>
              <a:buFont typeface="Arial" panose="020B0604020202020204" pitchFamily="34" charset="0"/>
              <a:buChar char="•"/>
              <a:defRPr sz="3400"/>
            </a:pPr>
            <a:r>
              <a:rPr lang="en-GB" sz="1600" dirty="0"/>
              <a:t>Object detection has been one of the most difficult problems in AI: draw a bounding box around each object and predict its class</a:t>
            </a:r>
          </a:p>
          <a:p>
            <a:pPr marL="285750" indent="-285750" defTabSz="685844">
              <a:lnSpc>
                <a:spcPct val="100000"/>
              </a:lnSpc>
              <a:spcBef>
                <a:spcPts val="500"/>
              </a:spcBef>
              <a:buFont typeface="Arial" panose="020B0604020202020204" pitchFamily="34" charset="0"/>
              <a:buChar char="•"/>
              <a:defRPr sz="3400"/>
            </a:pPr>
            <a:r>
              <a:rPr lang="en-GB" sz="1600" dirty="0" err="1"/>
              <a:t>AlexNet</a:t>
            </a:r>
            <a:r>
              <a:rPr lang="en-GB" sz="1600" dirty="0"/>
              <a:t> deep architecture was the winner of the ImageNet 2012 competition with a Top-5 error rate of 15.3%</a:t>
            </a:r>
          </a:p>
          <a:p>
            <a:pPr marL="628642" lvl="1" indent="-285750" defTabSz="685844">
              <a:spcBef>
                <a:spcPts val="500"/>
              </a:spcBef>
              <a:buFont typeface="Arial" panose="020B0604020202020204" pitchFamily="34" charset="0"/>
              <a:buChar char="•"/>
              <a:defRPr sz="3400"/>
            </a:pPr>
            <a:r>
              <a:rPr lang="en-GB" sz="1600" dirty="0"/>
              <a:t>Classify 1000+ objects</a:t>
            </a:r>
          </a:p>
          <a:p>
            <a:pPr marL="628642" lvl="1" indent="-285750" defTabSz="685844">
              <a:spcBef>
                <a:spcPts val="500"/>
              </a:spcBef>
              <a:buFont typeface="Arial" panose="020B0604020202020204" pitchFamily="34" charset="0"/>
              <a:buChar char="•"/>
              <a:defRPr sz="3400"/>
            </a:pPr>
            <a:r>
              <a:rPr lang="en-GB" sz="1600" dirty="0"/>
              <a:t>State-of-the-art before 2012: ~26% error</a:t>
            </a:r>
          </a:p>
        </p:txBody>
      </p:sp>
      <p:sp>
        <p:nvSpPr>
          <p:cNvPr id="6" name="TextBox 5">
            <a:extLst>
              <a:ext uri="{FF2B5EF4-FFF2-40B4-BE49-F238E27FC236}">
                <a16:creationId xmlns="" xmlns:a16="http://schemas.microsoft.com/office/drawing/2014/main" id="{A4A5A578-8569-404E-9A2D-F394762639F8}"/>
              </a:ext>
            </a:extLst>
          </p:cNvPr>
          <p:cNvSpPr txBox="1"/>
          <p:nvPr/>
        </p:nvSpPr>
        <p:spPr>
          <a:xfrm>
            <a:off x="3305214" y="4663289"/>
            <a:ext cx="5775325" cy="369332"/>
          </a:xfrm>
          <a:prstGeom prst="rect">
            <a:avLst/>
          </a:prstGeom>
          <a:noFill/>
        </p:spPr>
        <p:txBody>
          <a:bodyPr wrap="square">
            <a:spAutoFit/>
          </a:bodyPr>
          <a:lstStyle/>
          <a:p>
            <a:pPr indent="-237360" defTabSz="1016065">
              <a:lnSpc>
                <a:spcPct val="100000"/>
              </a:lnSpc>
              <a:tabLst/>
              <a:defRPr sz="3200"/>
            </a:pPr>
            <a:r>
              <a:rPr lang="en-GB" sz="900" dirty="0" err="1">
                <a:solidFill>
                  <a:schemeClr val="bg1"/>
                </a:solidFill>
              </a:rPr>
              <a:t>Krizhevsky</a:t>
            </a:r>
            <a:r>
              <a:rPr lang="en-GB" sz="900" dirty="0">
                <a:solidFill>
                  <a:schemeClr val="bg1"/>
                </a:solidFill>
              </a:rPr>
              <a:t>, </a:t>
            </a:r>
            <a:r>
              <a:rPr lang="en-GB" sz="900" dirty="0" err="1">
                <a:solidFill>
                  <a:schemeClr val="bg1"/>
                </a:solidFill>
              </a:rPr>
              <a:t>Sutskever</a:t>
            </a:r>
            <a:r>
              <a:rPr lang="en-GB" sz="900" dirty="0">
                <a:solidFill>
                  <a:schemeClr val="bg1"/>
                </a:solidFill>
              </a:rPr>
              <a:t> &amp; Hinton. (2012). ImageNet Classification with Deep Convolutional Neural Networks, NIPS.</a:t>
            </a:r>
          </a:p>
        </p:txBody>
      </p:sp>
    </p:spTree>
    <p:extLst>
      <p:ext uri="{BB962C8B-B14F-4D97-AF65-F5344CB8AC3E}">
        <p14:creationId xmlns:p14="http://schemas.microsoft.com/office/powerpoint/2010/main" val="6597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dirty="0"/>
          </a:p>
        </p:txBody>
      </p:sp>
      <p:pic>
        <p:nvPicPr>
          <p:cNvPr id="672" name="Google Shape;672;p82"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73" name="Google Shape;673;p82"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74" name="Google Shape;674;p82"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sp>
        <p:nvSpPr>
          <p:cNvPr id="675" name="Google Shape;675;p82"/>
          <p:cNvSpPr txBox="1"/>
          <p:nvPr/>
        </p:nvSpPr>
        <p:spPr>
          <a:xfrm>
            <a:off x="4359100" y="5654336"/>
            <a:ext cx="55272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dirty="0">
                <a:solidFill>
                  <a:schemeClr val="bg1"/>
                </a:solidFill>
                <a:hlinkClick r:id="rId6">
                  <a:extLst>
                    <a:ext uri="{A12FA001-AC4F-418D-AE19-62706E023703}">
                      <ahyp:hlinkClr xmlns="" xmlns:ahyp="http://schemas.microsoft.com/office/drawing/2018/hyperlinkcolor" val="tx"/>
                    </a:ext>
                  </a:extLst>
                </a:hlinkClick>
              </a:rPr>
              <a:t>http://www.wildml.com/2015/11/understanding-convolutional-neural-networks-for-nlp/</a:t>
            </a:r>
            <a:endParaRPr dirty="0">
              <a:solidFill>
                <a:schemeClr val="bg1"/>
              </a:solidFill>
            </a:endParaRPr>
          </a:p>
          <a:p>
            <a:pPr marL="0" lvl="0" indent="0" algn="l" rtl="0">
              <a:spcBef>
                <a:spcPts val="0"/>
              </a:spcBef>
              <a:spcAft>
                <a:spcPts val="0"/>
              </a:spcAft>
              <a:buNone/>
            </a:pPr>
            <a:endParaRPr dirty="0"/>
          </a:p>
        </p:txBody>
      </p:sp>
      <p:sp>
        <p:nvSpPr>
          <p:cNvPr id="3" name="TextBox 2">
            <a:extLst>
              <a:ext uri="{FF2B5EF4-FFF2-40B4-BE49-F238E27FC236}">
                <a16:creationId xmlns="" xmlns:a16="http://schemas.microsoft.com/office/drawing/2014/main" id="{3DC7DE45-582D-FC4D-8AA6-7A51FD0750F7}"/>
              </a:ext>
            </a:extLst>
          </p:cNvPr>
          <p:cNvSpPr txBox="1"/>
          <p:nvPr/>
        </p:nvSpPr>
        <p:spPr>
          <a:xfrm>
            <a:off x="301950" y="943180"/>
            <a:ext cx="8471060" cy="2939266"/>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GB" sz="1600" dirty="0"/>
              <a:t>Standard fully-connected layers are not suitable for images:</a:t>
            </a:r>
          </a:p>
          <a:p>
            <a:pPr marL="628642" lvl="1" indent="-285750">
              <a:spcBef>
                <a:spcPts val="500"/>
              </a:spcBef>
              <a:buFont typeface="Arial" panose="020B0604020202020204" pitchFamily="34" charset="0"/>
              <a:buChar char="•"/>
            </a:pPr>
            <a:r>
              <a:rPr lang="en-GB" sz="1600" dirty="0"/>
              <a:t>Assume grayscale image (1 channel) of resolution 256x256</a:t>
            </a:r>
          </a:p>
          <a:p>
            <a:pPr marL="628642" lvl="1" indent="-285750">
              <a:spcBef>
                <a:spcPts val="500"/>
              </a:spcBef>
              <a:buFont typeface="Arial" panose="020B0604020202020204" pitchFamily="34" charset="0"/>
              <a:buChar char="•"/>
            </a:pPr>
            <a:r>
              <a:rPr lang="en-GB" sz="1600" dirty="0"/>
              <a:t>Single neuron connected to all pixels will require 65K params</a:t>
            </a:r>
          </a:p>
          <a:p>
            <a:pPr marL="628642" lvl="1" indent="-285750">
              <a:spcBef>
                <a:spcPts val="500"/>
              </a:spcBef>
              <a:buFont typeface="Arial" panose="020B0604020202020204" pitchFamily="34" charset="0"/>
              <a:buChar char="•"/>
            </a:pPr>
            <a:r>
              <a:rPr lang="en-GB" sz="1600" dirty="0"/>
              <a:t>If first layer has 128 of those neurons, we will have in total 65K*128~8.4M params </a:t>
            </a:r>
          </a:p>
          <a:p>
            <a:pPr marL="285750" indent="-285750">
              <a:spcBef>
                <a:spcPts val="500"/>
              </a:spcBef>
              <a:buFont typeface="Arial" panose="020B0604020202020204" pitchFamily="34" charset="0"/>
              <a:buChar char="•"/>
            </a:pPr>
            <a:r>
              <a:rPr lang="en-GB" sz="1600" dirty="0"/>
              <a:t>Loss of spatial information: we need to be able to detect patch no matter where it may appear</a:t>
            </a:r>
          </a:p>
          <a:p>
            <a:pPr marL="285750" indent="-285750">
              <a:spcBef>
                <a:spcPts val="500"/>
              </a:spcBef>
              <a:buFont typeface="Arial" panose="020B0604020202020204" pitchFamily="34" charset="0"/>
              <a:buChar char="•"/>
            </a:pPr>
            <a:r>
              <a:rPr lang="en-GB" sz="1600" dirty="0"/>
              <a:t>Convolutional Neural Networks are inspired by the models of visual cortex in neuroscience:</a:t>
            </a:r>
          </a:p>
          <a:p>
            <a:pPr marL="628642" lvl="1" indent="-285750">
              <a:spcBef>
                <a:spcPts val="500"/>
              </a:spcBef>
              <a:buFont typeface="Arial" panose="020B0604020202020204" pitchFamily="34" charset="0"/>
              <a:buChar char="•"/>
            </a:pPr>
            <a:r>
              <a:rPr lang="en-GB" sz="1600" dirty="0"/>
              <a:t>In those models, </a:t>
            </a:r>
            <a:r>
              <a:rPr lang="en-GB" sz="1600" i="1" dirty="0"/>
              <a:t>receptive field </a:t>
            </a:r>
            <a:r>
              <a:rPr lang="en-GB" sz="1600" dirty="0"/>
              <a:t>of a neuron is the portion of sensory input that affects neuron’s activation</a:t>
            </a:r>
          </a:p>
        </p:txBody>
      </p:sp>
    </p:spTree>
    <p:extLst>
      <p:ext uri="{BB962C8B-B14F-4D97-AF65-F5344CB8AC3E}">
        <p14:creationId xmlns:p14="http://schemas.microsoft.com/office/powerpoint/2010/main" val="355971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dirty="0"/>
          </a:p>
        </p:txBody>
      </p:sp>
      <p:pic>
        <p:nvPicPr>
          <p:cNvPr id="672" name="Google Shape;672;p82"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73" name="Google Shape;673;p82"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74" name="Google Shape;674;p82"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sp>
        <p:nvSpPr>
          <p:cNvPr id="675" name="Google Shape;675;p82"/>
          <p:cNvSpPr txBox="1"/>
          <p:nvPr/>
        </p:nvSpPr>
        <p:spPr>
          <a:xfrm>
            <a:off x="4359100" y="5654336"/>
            <a:ext cx="55272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dirty="0">
                <a:solidFill>
                  <a:schemeClr val="bg1"/>
                </a:solidFill>
                <a:hlinkClick r:id="rId6">
                  <a:extLst>
                    <a:ext uri="{A12FA001-AC4F-418D-AE19-62706E023703}">
                      <ahyp:hlinkClr xmlns="" xmlns:ahyp="http://schemas.microsoft.com/office/drawing/2018/hyperlinkcolor" val="tx"/>
                    </a:ext>
                  </a:extLst>
                </a:hlinkClick>
              </a:rPr>
              <a:t>http://www.wildml.com/2015/11/understanding-convolutional-neural-networks-for-nlp/</a:t>
            </a:r>
            <a:endParaRPr dirty="0">
              <a:solidFill>
                <a:schemeClr val="bg1"/>
              </a:solidFill>
            </a:endParaRPr>
          </a:p>
          <a:p>
            <a:pPr marL="0" lvl="0" indent="0" algn="l" rtl="0">
              <a:spcBef>
                <a:spcPts val="0"/>
              </a:spcBef>
              <a:spcAft>
                <a:spcPts val="0"/>
              </a:spcAft>
              <a:buNone/>
            </a:pPr>
            <a:endParaRPr dirty="0"/>
          </a:p>
        </p:txBody>
      </p:sp>
      <p:sp>
        <p:nvSpPr>
          <p:cNvPr id="3" name="TextBox 2">
            <a:extLst>
              <a:ext uri="{FF2B5EF4-FFF2-40B4-BE49-F238E27FC236}">
                <a16:creationId xmlns="" xmlns:a16="http://schemas.microsoft.com/office/drawing/2014/main" id="{3DC7DE45-582D-FC4D-8AA6-7A51FD0750F7}"/>
              </a:ext>
            </a:extLst>
          </p:cNvPr>
          <p:cNvSpPr txBox="1"/>
          <p:nvPr/>
        </p:nvSpPr>
        <p:spPr>
          <a:xfrm>
            <a:off x="301950" y="943180"/>
            <a:ext cx="8471060" cy="1659429"/>
          </a:xfrm>
          <a:prstGeom prst="rect">
            <a:avLst/>
          </a:prstGeom>
          <a:noFill/>
        </p:spPr>
        <p:txBody>
          <a:bodyPr wrap="square" rtlCol="0">
            <a:spAutoFit/>
          </a:bodyPr>
          <a:lstStyle/>
          <a:p>
            <a:pPr marL="285750" indent="-285750">
              <a:spcBef>
                <a:spcPts val="500"/>
              </a:spcBef>
              <a:buFont typeface="Arial" panose="020B0604020202020204" pitchFamily="34" charset="0"/>
              <a:buChar char="•"/>
            </a:pPr>
            <a:r>
              <a:rPr lang="en-US" sz="1600" dirty="0"/>
              <a:t>Convolution applies a </a:t>
            </a:r>
            <a:r>
              <a:rPr lang="en-GB" sz="1600" dirty="0"/>
              <a:t>sliding window function (a.k.a. kernel, filter, or feature detector)  to the image matrix:</a:t>
            </a:r>
          </a:p>
          <a:p>
            <a:pPr marL="628642" lvl="1" indent="-285750">
              <a:spcBef>
                <a:spcPts val="500"/>
              </a:spcBef>
              <a:buFont typeface="Arial" panose="020B0604020202020204" pitchFamily="34" charset="0"/>
              <a:buChar char="•"/>
            </a:pPr>
            <a:r>
              <a:rPr lang="en-GB" sz="1600" dirty="0"/>
              <a:t>It describes how each pixel will be influenced by its neighbours and extracts relevant features</a:t>
            </a:r>
            <a:endParaRPr lang="en-US" sz="1600" dirty="0"/>
          </a:p>
          <a:p>
            <a:pPr marL="628642" lvl="1" indent="-285750">
              <a:spcBef>
                <a:spcPts val="500"/>
              </a:spcBef>
              <a:buFont typeface="Arial" panose="020B0604020202020204" pitchFamily="34" charset="0"/>
              <a:buChar char="•"/>
            </a:pPr>
            <a:r>
              <a:rPr lang="en-GB" sz="1600" dirty="0"/>
              <a:t>Typical size 3x3 or 5x5 – parameter reduction and robust to feature location</a:t>
            </a:r>
          </a:p>
          <a:p>
            <a:pPr marL="628642" lvl="1" indent="-285750">
              <a:buFont typeface="Arial" panose="020B0604020202020204" pitchFamily="34" charset="0"/>
              <a:buChar char="•"/>
            </a:pPr>
            <a:endParaRPr lang="en-GB" dirty="0"/>
          </a:p>
        </p:txBody>
      </p:sp>
      <p:sp>
        <p:nvSpPr>
          <p:cNvPr id="14" name="TextBox 13">
            <a:extLst>
              <a:ext uri="{FF2B5EF4-FFF2-40B4-BE49-F238E27FC236}">
                <a16:creationId xmlns="" xmlns:a16="http://schemas.microsoft.com/office/drawing/2014/main" id="{5962304F-984F-4049-BDA1-D87C97FF491C}"/>
              </a:ext>
            </a:extLst>
          </p:cNvPr>
          <p:cNvSpPr txBox="1"/>
          <p:nvPr/>
        </p:nvSpPr>
        <p:spPr>
          <a:xfrm>
            <a:off x="4572000" y="4575285"/>
            <a:ext cx="4576366" cy="369332"/>
          </a:xfrm>
          <a:prstGeom prst="rect">
            <a:avLst/>
          </a:prstGeom>
          <a:noFill/>
        </p:spPr>
        <p:txBody>
          <a:bodyPr wrap="square">
            <a:spAutoFit/>
          </a:bodyPr>
          <a:lstStyle/>
          <a:p>
            <a:r>
              <a:rPr lang="en-US" sz="900" dirty="0">
                <a:solidFill>
                  <a:schemeClr val="bg1"/>
                </a:solidFill>
              </a:rPr>
              <a:t>https://</a:t>
            </a:r>
            <a:r>
              <a:rPr lang="en-US" sz="900" dirty="0" err="1">
                <a:solidFill>
                  <a:schemeClr val="bg1"/>
                </a:solidFill>
              </a:rPr>
              <a:t>towardsdatascience.com</a:t>
            </a:r>
            <a:r>
              <a:rPr lang="en-US" sz="900" dirty="0">
                <a:solidFill>
                  <a:schemeClr val="bg1"/>
                </a:solidFill>
              </a:rPr>
              <a:t>/simple-introduction-to-convolutional-neural-networks-cdf8d3077bac</a:t>
            </a:r>
          </a:p>
        </p:txBody>
      </p:sp>
      <p:pic>
        <p:nvPicPr>
          <p:cNvPr id="8" name="Picture 7" descr="A picture containing text, clock&#10;&#10;Description automatically generated">
            <a:extLst>
              <a:ext uri="{FF2B5EF4-FFF2-40B4-BE49-F238E27FC236}">
                <a16:creationId xmlns="" xmlns:a16="http://schemas.microsoft.com/office/drawing/2014/main" id="{B5922724-8EEB-0645-9D90-B3A953524418}"/>
              </a:ext>
            </a:extLst>
          </p:cNvPr>
          <p:cNvPicPr>
            <a:picLocks noChangeAspect="1"/>
          </p:cNvPicPr>
          <p:nvPr/>
        </p:nvPicPr>
        <p:blipFill>
          <a:blip r:embed="rId7"/>
          <a:stretch>
            <a:fillRect/>
          </a:stretch>
        </p:blipFill>
        <p:spPr>
          <a:xfrm>
            <a:off x="2482018" y="2943515"/>
            <a:ext cx="3754163" cy="1256805"/>
          </a:xfrm>
          <a:prstGeom prst="rect">
            <a:avLst/>
          </a:prstGeom>
        </p:spPr>
      </p:pic>
    </p:spTree>
    <p:extLst>
      <p:ext uri="{BB962C8B-B14F-4D97-AF65-F5344CB8AC3E}">
        <p14:creationId xmlns:p14="http://schemas.microsoft.com/office/powerpoint/2010/main" val="22600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sp>
        <p:nvSpPr>
          <p:cNvPr id="684" name="Google Shape;684;p83"/>
          <p:cNvSpPr txBox="1">
            <a:spLocks noGrp="1"/>
          </p:cNvSpPr>
          <p:nvPr>
            <p:ph idx="1"/>
          </p:nvPr>
        </p:nvSpPr>
        <p:spPr>
          <a:xfrm>
            <a:off x="241596" y="818145"/>
            <a:ext cx="8400454" cy="15412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500"/>
              </a:spcBef>
              <a:spcAft>
                <a:spcPts val="0"/>
              </a:spcAft>
              <a:buSzPts val="1400"/>
              <a:buChar char="●"/>
            </a:pPr>
            <a:r>
              <a:rPr lang="en-GB" dirty="0"/>
              <a:t>CNN learns values of its filters based on task. For example, for object detection: </a:t>
            </a:r>
          </a:p>
          <a:p>
            <a:pPr marL="914400" lvl="1" indent="-317500">
              <a:lnSpc>
                <a:spcPct val="100000"/>
              </a:lnSpc>
              <a:buSzPts val="1400"/>
              <a:buChar char="●"/>
            </a:pPr>
            <a:r>
              <a:rPr lang="en-GB" dirty="0"/>
              <a:t>Each CNN layer learns filters of increasing complexity</a:t>
            </a:r>
          </a:p>
          <a:p>
            <a:pPr marL="914400" lvl="1" indent="-317500">
              <a:lnSpc>
                <a:spcPct val="100000"/>
              </a:lnSpc>
              <a:buSzPts val="1400"/>
              <a:buChar char="●"/>
            </a:pPr>
            <a:r>
              <a:rPr lang="en-GB" dirty="0"/>
              <a:t>1st layer: learn to detect edges from raw pixels; 2nd layer: use the edges to detect simple shapes </a:t>
            </a:r>
          </a:p>
          <a:p>
            <a:pPr marL="914400" lvl="1" indent="-317500">
              <a:lnSpc>
                <a:spcPct val="100000"/>
              </a:lnSpc>
              <a:buSzPts val="1400"/>
              <a:buChar char="●"/>
            </a:pPr>
            <a:r>
              <a:rPr lang="en-GB" dirty="0"/>
              <a:t>Higher layers: use these shapes to detect higher-level features, like facial shapes </a:t>
            </a:r>
          </a:p>
          <a:p>
            <a:pPr marL="914400" lvl="1" indent="-317500">
              <a:lnSpc>
                <a:spcPct val="100000"/>
              </a:lnSpc>
              <a:buSzPts val="1400"/>
              <a:buChar char="●"/>
            </a:pPr>
            <a:r>
              <a:rPr lang="en-GB" dirty="0"/>
              <a:t>Last layer: classifier that uses these high-level features</a:t>
            </a:r>
            <a:endParaRPr dirty="0"/>
          </a:p>
          <a:p>
            <a:pPr marL="457200" marR="0" lvl="0" indent="0" algn="l" rtl="0">
              <a:lnSpc>
                <a:spcPct val="115000"/>
              </a:lnSpc>
              <a:spcBef>
                <a:spcPts val="1600"/>
              </a:spcBef>
              <a:spcAft>
                <a:spcPts val="0"/>
              </a:spcAft>
              <a:buNone/>
            </a:pPr>
            <a:endParaRPr sz="1400" dirty="0"/>
          </a:p>
          <a:p>
            <a:pPr marL="0" lvl="0" indent="0" algn="l" rtl="0">
              <a:spcBef>
                <a:spcPts val="1600"/>
              </a:spcBef>
              <a:spcAft>
                <a:spcPts val="1600"/>
              </a:spcAft>
              <a:buNone/>
            </a:pPr>
            <a:endParaRPr sz="2400" dirty="0">
              <a:solidFill>
                <a:srgbClr val="000000"/>
              </a:solidFill>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pic>
        <p:nvPicPr>
          <p:cNvPr id="688" name="Google Shape;688;p83"/>
          <p:cNvPicPr preferRelativeResize="0"/>
          <p:nvPr/>
        </p:nvPicPr>
        <p:blipFill>
          <a:blip r:embed="rId6">
            <a:alphaModFix/>
          </a:blip>
          <a:stretch>
            <a:fillRect/>
          </a:stretch>
        </p:blipFill>
        <p:spPr>
          <a:xfrm>
            <a:off x="3931850" y="2700114"/>
            <a:ext cx="4443780" cy="1659262"/>
          </a:xfrm>
          <a:prstGeom prst="rect">
            <a:avLst/>
          </a:prstGeom>
          <a:noFill/>
          <a:ln>
            <a:noFill/>
          </a:ln>
        </p:spPr>
      </p:pic>
      <p:sp>
        <p:nvSpPr>
          <p:cNvPr id="689" name="Google Shape;689;p83"/>
          <p:cNvSpPr txBox="1"/>
          <p:nvPr/>
        </p:nvSpPr>
        <p:spPr>
          <a:xfrm>
            <a:off x="4935150" y="4447845"/>
            <a:ext cx="405645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dirty="0">
                <a:solidFill>
                  <a:schemeClr val="bg1"/>
                </a:solidFill>
              </a:rPr>
              <a:t>https://www.cc.gatech.edu/~hays/compvision2017/proj6/deepNetVis.png</a:t>
            </a:r>
            <a:endParaRPr sz="900" dirty="0">
              <a:solidFill>
                <a:schemeClr val="bg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1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3FF50E-FA21-1841-8D86-C064B98F49C8}"/>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 xmlns:a16="http://schemas.microsoft.com/office/drawing/2014/main" id="{11D5B09D-D128-D344-A0C9-2213304F5E6D}"/>
              </a:ext>
            </a:extLst>
          </p:cNvPr>
          <p:cNvSpPr>
            <a:spLocks noGrp="1"/>
          </p:cNvSpPr>
          <p:nvPr>
            <p:ph idx="1"/>
          </p:nvPr>
        </p:nvSpPr>
        <p:spPr>
          <a:xfrm>
            <a:off x="435894" y="1363526"/>
            <a:ext cx="8162415" cy="2169711"/>
          </a:xfrm>
        </p:spPr>
        <p:txBody>
          <a:bodyPr/>
          <a:lstStyle/>
          <a:p>
            <a:pPr>
              <a:lnSpc>
                <a:spcPct val="100000"/>
              </a:lnSpc>
              <a:spcBef>
                <a:spcPts val="500"/>
              </a:spcBef>
              <a:spcAft>
                <a:spcPts val="316"/>
              </a:spcAft>
            </a:pPr>
            <a:r>
              <a:rPr lang="en-US" altLang="en-US" dirty="0">
                <a:solidFill>
                  <a:srgbClr val="002060"/>
                </a:solidFill>
              </a:rPr>
              <a:t>Biological inspiration</a:t>
            </a:r>
          </a:p>
          <a:p>
            <a:pPr>
              <a:lnSpc>
                <a:spcPct val="100000"/>
              </a:lnSpc>
              <a:spcBef>
                <a:spcPts val="500"/>
              </a:spcBef>
              <a:spcAft>
                <a:spcPts val="316"/>
              </a:spcAft>
            </a:pPr>
            <a:r>
              <a:rPr lang="en-US" altLang="en-US" dirty="0">
                <a:solidFill>
                  <a:srgbClr val="EC008C"/>
                </a:solidFill>
              </a:rPr>
              <a:t>Perceptron</a:t>
            </a:r>
          </a:p>
          <a:p>
            <a:pPr>
              <a:lnSpc>
                <a:spcPct val="100000"/>
              </a:lnSpc>
              <a:spcBef>
                <a:spcPts val="500"/>
              </a:spcBef>
              <a:spcAft>
                <a:spcPts val="316"/>
              </a:spcAft>
            </a:pPr>
            <a:r>
              <a:rPr lang="en-US" altLang="en-US" dirty="0">
                <a:solidFill>
                  <a:srgbClr val="1C3D74"/>
                </a:solidFill>
              </a:rPr>
              <a:t>Multilayer </a:t>
            </a:r>
            <a:r>
              <a:rPr lang="en-US" altLang="en-US" dirty="0" err="1">
                <a:solidFill>
                  <a:srgbClr val="1C3D74"/>
                </a:solidFill>
              </a:rPr>
              <a:t>Perceptrons</a:t>
            </a:r>
            <a:endParaRPr lang="en-US" altLang="en-US" dirty="0">
              <a:solidFill>
                <a:srgbClr val="1C3D74"/>
              </a:solidFill>
            </a:endParaRPr>
          </a:p>
          <a:p>
            <a:pPr>
              <a:lnSpc>
                <a:spcPct val="100000"/>
              </a:lnSpc>
              <a:spcBef>
                <a:spcPts val="500"/>
              </a:spcBef>
              <a:spcAft>
                <a:spcPts val="316"/>
              </a:spcAft>
            </a:pPr>
            <a:r>
              <a:rPr lang="en-US" altLang="en-US" dirty="0"/>
              <a:t>Deep Learning</a:t>
            </a:r>
          </a:p>
          <a:p>
            <a:pPr>
              <a:lnSpc>
                <a:spcPct val="100000"/>
              </a:lnSpc>
              <a:spcBef>
                <a:spcPts val="500"/>
              </a:spcBef>
              <a:spcAft>
                <a:spcPts val="316"/>
              </a:spcAft>
            </a:pPr>
            <a:r>
              <a:rPr lang="en-US" altLang="en-US" dirty="0"/>
              <a:t>Training of Neural Networks</a:t>
            </a:r>
          </a:p>
          <a:p>
            <a:pPr>
              <a:lnSpc>
                <a:spcPct val="100000"/>
              </a:lnSpc>
              <a:spcBef>
                <a:spcPts val="500"/>
              </a:spcBef>
              <a:spcAft>
                <a:spcPts val="316"/>
              </a:spcAft>
            </a:pPr>
            <a:r>
              <a:rPr lang="en-US" altLang="en-US" dirty="0"/>
              <a:t>Convolutional Neural Networks</a:t>
            </a:r>
            <a:endParaRPr lang="en-US" sz="1890" dirty="0"/>
          </a:p>
        </p:txBody>
      </p:sp>
    </p:spTree>
    <p:extLst>
      <p:ext uri="{BB962C8B-B14F-4D97-AF65-F5344CB8AC3E}">
        <p14:creationId xmlns:p14="http://schemas.microsoft.com/office/powerpoint/2010/main" val="21994409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3281873357"/>
              </p:ext>
            </p:extLst>
          </p:nvPr>
        </p:nvGraphicFramePr>
        <p:xfrm>
          <a:off x="590293"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solidFill>
                      <a:schemeClr val="accent4">
                        <a:lumMod val="20000"/>
                        <a:lumOff val="80000"/>
                      </a:schemeClr>
                    </a:solidFill>
                  </a:tcPr>
                </a:tc>
                <a:tc>
                  <a:txBody>
                    <a:bodyPr/>
                    <a:lstStyle/>
                    <a:p>
                      <a:pPr algn="ctr"/>
                      <a:r>
                        <a:rPr lang="en-US" b="0" dirty="0"/>
                        <a:t>1</a:t>
                      </a:r>
                    </a:p>
                  </a:txBody>
                  <a:tcPr>
                    <a:solidFill>
                      <a:schemeClr val="accent4">
                        <a:lumMod val="20000"/>
                        <a:lumOff val="80000"/>
                      </a:schemeClr>
                    </a:solidFill>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solidFill>
                      <a:schemeClr val="accent4">
                        <a:lumMod val="20000"/>
                        <a:lumOff val="80000"/>
                      </a:schemeClr>
                    </a:solidFill>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5</a:t>
                      </a:r>
                    </a:p>
                  </a:txBody>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extLst>
              <p:ext uri="{D42A27DB-BD31-4B8C-83A1-F6EECF244321}">
                <p14:modId xmlns:p14="http://schemas.microsoft.com/office/powerpoint/2010/main" val="1637307637"/>
              </p:ext>
            </p:extLst>
          </p:nvPr>
        </p:nvGraphicFramePr>
        <p:xfrm>
          <a:off x="2296663"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1517066832"/>
              </p:ext>
            </p:extLst>
          </p:nvPr>
        </p:nvGraphicFramePr>
        <p:xfrm>
          <a:off x="3656085" y="2532213"/>
          <a:ext cx="1103520" cy="819121"/>
        </p:xfrm>
        <a:graphic>
          <a:graphicData uri="http://schemas.openxmlformats.org/drawingml/2006/table">
            <a:tbl>
              <a:tblPr firstRow="1" bandRow="1">
                <a:tableStyleId>{69CF1AB2-1976-4502-BF36-3FF5EA218861}</a:tableStyleId>
              </a:tblPr>
              <a:tblGrid>
                <a:gridCol w="55797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solidFill>
                      <a:schemeClr val="accent4">
                        <a:lumMod val="20000"/>
                        <a:lumOff val="80000"/>
                      </a:schemeClr>
                    </a:solidFill>
                  </a:tcPr>
                </a:tc>
                <a:tc>
                  <a:txBody>
                    <a:bodyPr/>
                    <a:lstStyle/>
                    <a:p>
                      <a:pPr algn="ctr"/>
                      <a:endParaRPr lang="en-US" b="0" dirty="0"/>
                    </a:p>
                  </a:txBody>
                  <a:tcPr/>
                </a:tc>
                <a:extLst>
                  <a:ext uri="{0D108BD9-81ED-4DB2-BD59-A6C34878D82A}">
                    <a16:rowId xmlns="" xmlns:a16="http://schemas.microsoft.com/office/drawing/2014/main" val="1151620935"/>
                  </a:ext>
                </a:extLst>
              </a:tr>
              <a:tr h="394454">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1211834"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3206936"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FBF95E34-502A-8B47-90CB-5061ACD7897D}"/>
              </a:ext>
            </a:extLst>
          </p:cNvPr>
          <p:cNvSpPr txBox="1"/>
          <p:nvPr/>
        </p:nvSpPr>
        <p:spPr>
          <a:xfrm>
            <a:off x="5114862" y="1103651"/>
            <a:ext cx="3771090" cy="2875146"/>
          </a:xfrm>
          <a:prstGeom prst="rect">
            <a:avLst/>
          </a:prstGeom>
          <a:noFill/>
        </p:spPr>
        <p:txBody>
          <a:bodyPr wrap="square">
            <a:spAutoFit/>
          </a:bodyPr>
          <a:lstStyle/>
          <a:p>
            <a:pPr>
              <a:spcBef>
                <a:spcPts val="500"/>
              </a:spcBef>
            </a:pPr>
            <a:r>
              <a:rPr lang="en-US" sz="1600" b="1" dirty="0">
                <a:solidFill>
                  <a:srgbClr val="1C3D74"/>
                </a:solidFill>
              </a:rPr>
              <a:t>2D Convolution Layer</a:t>
            </a:r>
            <a:r>
              <a:rPr lang="en-US" sz="1600" dirty="0"/>
              <a:t>:</a:t>
            </a:r>
          </a:p>
          <a:p>
            <a:pPr marL="285750" indent="-285750">
              <a:spcBef>
                <a:spcPts val="500"/>
              </a:spcBef>
              <a:buFont typeface="Arial" panose="020B0604020202020204" pitchFamily="34" charset="0"/>
              <a:buChar char="•"/>
            </a:pPr>
            <a:r>
              <a:rPr lang="en-US" sz="1600" dirty="0"/>
              <a:t>E.g. 2x2 filter over pixel representation of an image</a:t>
            </a:r>
          </a:p>
          <a:p>
            <a:pPr marL="285750" indent="-285750">
              <a:spcBef>
                <a:spcPts val="500"/>
              </a:spcBef>
              <a:buFont typeface="Arial" panose="020B0604020202020204" pitchFamily="34" charset="0"/>
              <a:buChar char="•"/>
            </a:pPr>
            <a:r>
              <a:rPr lang="en-US" sz="1600" b="1" dirty="0">
                <a:solidFill>
                  <a:srgbClr val="002060"/>
                </a:solidFill>
              </a:rPr>
              <a:t>Dot product</a:t>
            </a:r>
            <a:r>
              <a:rPr lang="en-US" sz="1600" dirty="0">
                <a:solidFill>
                  <a:srgbClr val="EC008C"/>
                </a:solidFill>
              </a:rPr>
              <a:t> </a:t>
            </a:r>
            <a:r>
              <a:rPr lang="en-US" sz="1600" dirty="0"/>
              <a:t>with the original matrix</a:t>
            </a:r>
          </a:p>
          <a:p>
            <a:pPr marL="285750" indent="-285750">
              <a:spcBef>
                <a:spcPts val="500"/>
              </a:spcBef>
              <a:buFont typeface="Arial" panose="020B0604020202020204" pitchFamily="34" charset="0"/>
              <a:buChar char="•"/>
            </a:pPr>
            <a:r>
              <a:rPr lang="en-US" sz="1600" dirty="0"/>
              <a:t>Do this for each element by sliding the filter over the whole matrix</a:t>
            </a:r>
          </a:p>
          <a:p>
            <a:pPr marL="285750" indent="-285750">
              <a:spcBef>
                <a:spcPts val="500"/>
              </a:spcBef>
              <a:buFont typeface="Arial" panose="020B0604020202020204" pitchFamily="34" charset="0"/>
              <a:buChar char="•"/>
            </a:pPr>
            <a:r>
              <a:rPr lang="en-US" sz="1600" dirty="0"/>
              <a:t>Result is a feature map</a:t>
            </a:r>
          </a:p>
          <a:p>
            <a:pPr marL="285750" indent="-285750">
              <a:spcBef>
                <a:spcPts val="500"/>
              </a:spcBef>
              <a:buFont typeface="Arial" panose="020B0604020202020204" pitchFamily="34" charset="0"/>
              <a:buChar char="•"/>
            </a:pPr>
            <a:r>
              <a:rPr lang="en-US" sz="1600" dirty="0"/>
              <a:t>Typically, a nonlinear layer is applied after each convolution layer (e.g., </a:t>
            </a:r>
            <a:r>
              <a:rPr lang="en-US" sz="1600" dirty="0" err="1"/>
              <a:t>ReLU</a:t>
            </a:r>
            <a:r>
              <a:rPr lang="en-US" sz="1600" dirty="0"/>
              <a:t> activation)</a:t>
            </a:r>
          </a:p>
        </p:txBody>
      </p:sp>
      <p:sp>
        <p:nvSpPr>
          <p:cNvPr id="10" name="TextBox 9">
            <a:extLst>
              <a:ext uri="{FF2B5EF4-FFF2-40B4-BE49-F238E27FC236}">
                <a16:creationId xmlns="" xmlns:a16="http://schemas.microsoft.com/office/drawing/2014/main" id="{044574FF-83C2-4141-9E62-4AB4817E7533}"/>
              </a:ext>
            </a:extLst>
          </p:cNvPr>
          <p:cNvSpPr txBox="1"/>
          <p:nvPr/>
        </p:nvSpPr>
        <p:spPr>
          <a:xfrm>
            <a:off x="1015515" y="1095676"/>
            <a:ext cx="1103520" cy="338554"/>
          </a:xfrm>
          <a:prstGeom prst="rect">
            <a:avLst/>
          </a:prstGeom>
          <a:noFill/>
        </p:spPr>
        <p:txBody>
          <a:bodyPr wrap="square" rtlCol="0">
            <a:spAutoFit/>
          </a:bodyPr>
          <a:lstStyle/>
          <a:p>
            <a:r>
              <a:rPr lang="en-US" sz="1600" dirty="0"/>
              <a:t>2 x 2 filter</a:t>
            </a:r>
          </a:p>
        </p:txBody>
      </p:sp>
      <p:sp>
        <p:nvSpPr>
          <p:cNvPr id="11" name="TextBox 10">
            <a:extLst>
              <a:ext uri="{FF2B5EF4-FFF2-40B4-BE49-F238E27FC236}">
                <a16:creationId xmlns="" xmlns:a16="http://schemas.microsoft.com/office/drawing/2014/main" id="{57E02885-35EF-4C4C-B07B-C407962F048A}"/>
              </a:ext>
            </a:extLst>
          </p:cNvPr>
          <p:cNvSpPr txBox="1"/>
          <p:nvPr/>
        </p:nvSpPr>
        <p:spPr>
          <a:xfrm>
            <a:off x="1582433" y="2024996"/>
            <a:ext cx="2599474" cy="338554"/>
          </a:xfrm>
          <a:prstGeom prst="rect">
            <a:avLst/>
          </a:prstGeom>
          <a:noFill/>
        </p:spPr>
        <p:txBody>
          <a:bodyPr wrap="square" rtlCol="0">
            <a:spAutoFit/>
          </a:bodyPr>
          <a:lstStyle/>
          <a:p>
            <a:r>
              <a:rPr lang="en-GB" sz="1600" dirty="0"/>
              <a:t>0×0+1×1+3×2+4×3=19</a:t>
            </a:r>
            <a:endParaRPr lang="en-US" sz="1600" dirty="0"/>
          </a:p>
        </p:txBody>
      </p:sp>
      <p:sp>
        <p:nvSpPr>
          <p:cNvPr id="14" name="TextBox 13">
            <a:extLst>
              <a:ext uri="{FF2B5EF4-FFF2-40B4-BE49-F238E27FC236}">
                <a16:creationId xmlns="" xmlns:a16="http://schemas.microsoft.com/office/drawing/2014/main" id="{82551E97-82D4-5248-BD62-9DF7086CAF44}"/>
              </a:ext>
            </a:extLst>
          </p:cNvPr>
          <p:cNvSpPr txBox="1"/>
          <p:nvPr/>
        </p:nvSpPr>
        <p:spPr>
          <a:xfrm>
            <a:off x="806603" y="3608335"/>
            <a:ext cx="773080" cy="338554"/>
          </a:xfrm>
          <a:prstGeom prst="rect">
            <a:avLst/>
          </a:prstGeom>
          <a:noFill/>
        </p:spPr>
        <p:txBody>
          <a:bodyPr wrap="square" rtlCol="0">
            <a:spAutoFit/>
          </a:bodyPr>
          <a:lstStyle/>
          <a:p>
            <a:r>
              <a:rPr lang="en-US" sz="1600" dirty="0"/>
              <a:t>Image</a:t>
            </a:r>
          </a:p>
        </p:txBody>
      </p:sp>
      <p:sp>
        <p:nvSpPr>
          <p:cNvPr id="15" name="TextBox 14">
            <a:extLst>
              <a:ext uri="{FF2B5EF4-FFF2-40B4-BE49-F238E27FC236}">
                <a16:creationId xmlns="" xmlns:a16="http://schemas.microsoft.com/office/drawing/2014/main" id="{A42DF33C-DA45-D04A-A0BD-02E3D02A20B1}"/>
              </a:ext>
            </a:extLst>
          </p:cNvPr>
          <p:cNvSpPr txBox="1"/>
          <p:nvPr/>
        </p:nvSpPr>
        <p:spPr>
          <a:xfrm>
            <a:off x="3547886" y="3517368"/>
            <a:ext cx="1498589" cy="338554"/>
          </a:xfrm>
          <a:prstGeom prst="rect">
            <a:avLst/>
          </a:prstGeom>
          <a:noFill/>
        </p:spPr>
        <p:txBody>
          <a:bodyPr wrap="square" rtlCol="0">
            <a:spAutoFit/>
          </a:bodyPr>
          <a:lstStyle/>
          <a:p>
            <a:r>
              <a:rPr lang="en-US" sz="1600" dirty="0"/>
              <a:t>Feature map</a:t>
            </a:r>
          </a:p>
        </p:txBody>
      </p:sp>
    </p:spTree>
    <p:extLst>
      <p:ext uri="{BB962C8B-B14F-4D97-AF65-F5344CB8AC3E}">
        <p14:creationId xmlns:p14="http://schemas.microsoft.com/office/powerpoint/2010/main" val="65489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2410647320"/>
              </p:ext>
            </p:extLst>
          </p:nvPr>
        </p:nvGraphicFramePr>
        <p:xfrm>
          <a:off x="2433385"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tc>
                <a:tc>
                  <a:txBody>
                    <a:bodyPr/>
                    <a:lstStyle/>
                    <a:p>
                      <a:pPr algn="ctr"/>
                      <a:r>
                        <a:rPr lang="en-US" b="0" dirty="0"/>
                        <a:t>1</a:t>
                      </a:r>
                    </a:p>
                  </a:txBody>
                  <a:tcPr>
                    <a:solidFill>
                      <a:schemeClr val="accent4">
                        <a:lumMod val="20000"/>
                        <a:lumOff val="80000"/>
                      </a:schemeClr>
                    </a:solidFill>
                  </a:tcPr>
                </a:tc>
                <a:tc>
                  <a:txBody>
                    <a:bodyPr/>
                    <a:lstStyle/>
                    <a:p>
                      <a:pPr algn="ctr"/>
                      <a:r>
                        <a:rPr lang="en-US" b="0" dirty="0"/>
                        <a:t>2</a:t>
                      </a:r>
                    </a:p>
                  </a:txBody>
                  <a:tcPr>
                    <a:solidFill>
                      <a:schemeClr val="accent4">
                        <a:lumMod val="20000"/>
                        <a:lumOff val="80000"/>
                      </a:schemeClr>
                    </a:solidFill>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5</a:t>
                      </a:r>
                    </a:p>
                  </a:txBody>
                  <a:tcPr>
                    <a:solidFill>
                      <a:schemeClr val="accent4">
                        <a:lumMod val="20000"/>
                        <a:lumOff val="80000"/>
                      </a:schemeClr>
                    </a:solidFill>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extLst>
              <p:ext uri="{D42A27DB-BD31-4B8C-83A1-F6EECF244321}">
                <p14:modId xmlns:p14="http://schemas.microsoft.com/office/powerpoint/2010/main" val="3986994109"/>
              </p:ext>
            </p:extLst>
          </p:nvPr>
        </p:nvGraphicFramePr>
        <p:xfrm>
          <a:off x="4139755"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3323939064"/>
              </p:ext>
            </p:extLst>
          </p:nvPr>
        </p:nvGraphicFramePr>
        <p:xfrm>
          <a:off x="5499177" y="2532213"/>
          <a:ext cx="1103520" cy="819121"/>
        </p:xfrm>
        <a:graphic>
          <a:graphicData uri="http://schemas.openxmlformats.org/drawingml/2006/table">
            <a:tbl>
              <a:tblPr firstRow="1" bandRow="1">
                <a:tableStyleId>{69CF1AB2-1976-4502-BF36-3FF5EA218861}</a:tableStyleId>
              </a:tblPr>
              <a:tblGrid>
                <a:gridCol w="55797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tc>
                <a:tc>
                  <a:txBody>
                    <a:bodyPr/>
                    <a:lstStyle/>
                    <a:p>
                      <a:pPr algn="ctr"/>
                      <a:r>
                        <a:rPr lang="en-US" b="0" dirty="0"/>
                        <a:t>25</a:t>
                      </a:r>
                    </a:p>
                  </a:txBody>
                  <a:tcPr>
                    <a:solidFill>
                      <a:schemeClr val="accent4">
                        <a:lumMod val="20000"/>
                        <a:lumOff val="80000"/>
                      </a:schemeClr>
                    </a:solidFill>
                  </a:tcPr>
                </a:tc>
                <a:extLst>
                  <a:ext uri="{0D108BD9-81ED-4DB2-BD59-A6C34878D82A}">
                    <a16:rowId xmlns="" xmlns:a16="http://schemas.microsoft.com/office/drawing/2014/main" val="1151620935"/>
                  </a:ext>
                </a:extLst>
              </a:tr>
              <a:tr h="394454">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3054926"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5050028"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44574FF-83C2-4141-9E62-4AB4817E7533}"/>
              </a:ext>
            </a:extLst>
          </p:cNvPr>
          <p:cNvSpPr txBox="1"/>
          <p:nvPr/>
        </p:nvSpPr>
        <p:spPr>
          <a:xfrm>
            <a:off x="2798455" y="1118363"/>
            <a:ext cx="1103520" cy="338554"/>
          </a:xfrm>
          <a:prstGeom prst="rect">
            <a:avLst/>
          </a:prstGeom>
          <a:noFill/>
        </p:spPr>
        <p:txBody>
          <a:bodyPr wrap="square" rtlCol="0">
            <a:spAutoFit/>
          </a:bodyPr>
          <a:lstStyle/>
          <a:p>
            <a:r>
              <a:rPr lang="en-US" sz="1600" dirty="0"/>
              <a:t>2 x 2 filter</a:t>
            </a:r>
          </a:p>
        </p:txBody>
      </p:sp>
      <p:sp>
        <p:nvSpPr>
          <p:cNvPr id="11" name="TextBox 10">
            <a:extLst>
              <a:ext uri="{FF2B5EF4-FFF2-40B4-BE49-F238E27FC236}">
                <a16:creationId xmlns="" xmlns:a16="http://schemas.microsoft.com/office/drawing/2014/main" id="{57E02885-35EF-4C4C-B07B-C407962F048A}"/>
              </a:ext>
            </a:extLst>
          </p:cNvPr>
          <p:cNvSpPr txBox="1"/>
          <p:nvPr/>
        </p:nvSpPr>
        <p:spPr>
          <a:xfrm>
            <a:off x="3377215" y="2013341"/>
            <a:ext cx="2402038" cy="338554"/>
          </a:xfrm>
          <a:prstGeom prst="rect">
            <a:avLst/>
          </a:prstGeom>
          <a:noFill/>
        </p:spPr>
        <p:txBody>
          <a:bodyPr wrap="square" rtlCol="0">
            <a:spAutoFit/>
          </a:bodyPr>
          <a:lstStyle/>
          <a:p>
            <a:r>
              <a:rPr lang="en-GB" sz="1600" dirty="0"/>
              <a:t>1×0+2×1+4×2+5×3=25</a:t>
            </a:r>
            <a:endParaRPr lang="en-US" sz="1600" dirty="0"/>
          </a:p>
        </p:txBody>
      </p:sp>
      <p:sp>
        <p:nvSpPr>
          <p:cNvPr id="15" name="TextBox 14">
            <a:extLst>
              <a:ext uri="{FF2B5EF4-FFF2-40B4-BE49-F238E27FC236}">
                <a16:creationId xmlns="" xmlns:a16="http://schemas.microsoft.com/office/drawing/2014/main" id="{B6D0E130-1E3E-A54B-AE10-ED0DC1E739CD}"/>
              </a:ext>
            </a:extLst>
          </p:cNvPr>
          <p:cNvSpPr txBox="1"/>
          <p:nvPr/>
        </p:nvSpPr>
        <p:spPr>
          <a:xfrm>
            <a:off x="2231047" y="3887648"/>
            <a:ext cx="5294315" cy="338554"/>
          </a:xfrm>
          <a:prstGeom prst="rect">
            <a:avLst/>
          </a:prstGeom>
          <a:noFill/>
        </p:spPr>
        <p:txBody>
          <a:bodyPr wrap="square">
            <a:spAutoFit/>
          </a:bodyPr>
          <a:lstStyle/>
          <a:p>
            <a:pPr rtl="0" fontAlgn="base">
              <a:spcBef>
                <a:spcPts val="0"/>
              </a:spcBef>
              <a:spcAft>
                <a:spcPts val="1600"/>
              </a:spcAft>
            </a:pPr>
            <a:r>
              <a:rPr lang="en-GB" sz="1600" b="1" dirty="0"/>
              <a:t>Stride</a:t>
            </a:r>
            <a:r>
              <a:rPr lang="en-GB" sz="1600" b="1" i="0" u="none" strike="noStrike" dirty="0">
                <a:effectLst/>
              </a:rPr>
              <a:t> size (s) </a:t>
            </a:r>
            <a:r>
              <a:rPr lang="en-GB" sz="1600" b="0" i="0" u="none" strike="noStrike" dirty="0">
                <a:effectLst/>
              </a:rPr>
              <a:t>- how much to shift the filter at each step</a:t>
            </a:r>
          </a:p>
        </p:txBody>
      </p:sp>
      <p:sp>
        <p:nvSpPr>
          <p:cNvPr id="17" name="TextBox 16">
            <a:extLst>
              <a:ext uri="{FF2B5EF4-FFF2-40B4-BE49-F238E27FC236}">
                <a16:creationId xmlns="" xmlns:a16="http://schemas.microsoft.com/office/drawing/2014/main" id="{A40CB51E-045A-9540-8FE6-5C96E7ED658C}"/>
              </a:ext>
            </a:extLst>
          </p:cNvPr>
          <p:cNvSpPr txBox="1"/>
          <p:nvPr/>
        </p:nvSpPr>
        <p:spPr>
          <a:xfrm>
            <a:off x="4329486" y="3446938"/>
            <a:ext cx="777692" cy="338554"/>
          </a:xfrm>
          <a:prstGeom prst="rect">
            <a:avLst/>
          </a:prstGeom>
          <a:noFill/>
        </p:spPr>
        <p:txBody>
          <a:bodyPr wrap="square" rtlCol="0">
            <a:spAutoFit/>
          </a:bodyPr>
          <a:lstStyle/>
          <a:p>
            <a:r>
              <a:rPr lang="en-US" sz="1600" dirty="0"/>
              <a:t>1 x 1</a:t>
            </a:r>
          </a:p>
        </p:txBody>
      </p:sp>
    </p:spTree>
    <p:extLst>
      <p:ext uri="{BB962C8B-B14F-4D97-AF65-F5344CB8AC3E}">
        <p14:creationId xmlns:p14="http://schemas.microsoft.com/office/powerpoint/2010/main" val="30436726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3725306305"/>
              </p:ext>
            </p:extLst>
          </p:nvPr>
        </p:nvGraphicFramePr>
        <p:xfrm>
          <a:off x="2433385"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solidFill>
                      <a:schemeClr val="accent4">
                        <a:lumMod val="20000"/>
                        <a:lumOff val="80000"/>
                      </a:schemeClr>
                    </a:solidFill>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5</a:t>
                      </a:r>
                    </a:p>
                  </a:txBody>
                  <a:tcPr/>
                </a:tc>
                <a:extLst>
                  <a:ext uri="{0D108BD9-81ED-4DB2-BD59-A6C34878D82A}">
                    <a16:rowId xmlns="" xmlns:a16="http://schemas.microsoft.com/office/drawing/2014/main" val="2752251814"/>
                  </a:ext>
                </a:extLst>
              </a:tr>
              <a:tr h="322688">
                <a:tc>
                  <a:txBody>
                    <a:bodyPr/>
                    <a:lstStyle/>
                    <a:p>
                      <a:pPr algn="ctr"/>
                      <a:r>
                        <a:rPr lang="en-US" b="0" dirty="0"/>
                        <a:t>6</a:t>
                      </a:r>
                    </a:p>
                  </a:txBody>
                  <a:tcPr>
                    <a:solidFill>
                      <a:schemeClr val="accent4">
                        <a:lumMod val="20000"/>
                        <a:lumOff val="80000"/>
                      </a:schemeClr>
                    </a:solidFill>
                  </a:tcPr>
                </a:tc>
                <a:tc>
                  <a:txBody>
                    <a:bodyPr/>
                    <a:lstStyle/>
                    <a:p>
                      <a:pPr algn="ctr"/>
                      <a:r>
                        <a:rPr lang="en-US" b="0" dirty="0"/>
                        <a:t>7</a:t>
                      </a:r>
                    </a:p>
                  </a:txBody>
                  <a:tcPr>
                    <a:solidFill>
                      <a:schemeClr val="accent4">
                        <a:lumMod val="20000"/>
                        <a:lumOff val="80000"/>
                      </a:schemeClr>
                    </a:solidFill>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nvGraphicFramePr>
        <p:xfrm>
          <a:off x="4139755"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1488122056"/>
              </p:ext>
            </p:extLst>
          </p:nvPr>
        </p:nvGraphicFramePr>
        <p:xfrm>
          <a:off x="5499177" y="2532213"/>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tc>
                <a:tc>
                  <a:txBody>
                    <a:bodyPr/>
                    <a:lstStyle/>
                    <a:p>
                      <a:pPr algn="ctr"/>
                      <a:r>
                        <a:rPr lang="en-US" b="0" dirty="0"/>
                        <a:t>25</a:t>
                      </a:r>
                    </a:p>
                  </a:txBody>
                  <a:tcPr/>
                </a:tc>
                <a:extLst>
                  <a:ext uri="{0D108BD9-81ED-4DB2-BD59-A6C34878D82A}">
                    <a16:rowId xmlns="" xmlns:a16="http://schemas.microsoft.com/office/drawing/2014/main" val="1151620935"/>
                  </a:ext>
                </a:extLst>
              </a:tr>
              <a:tr h="394454">
                <a:tc>
                  <a:txBody>
                    <a:bodyPr/>
                    <a:lstStyle/>
                    <a:p>
                      <a:pPr algn="ctr"/>
                      <a:r>
                        <a:rPr lang="en-US" b="0" dirty="0"/>
                        <a:t>37</a:t>
                      </a:r>
                    </a:p>
                  </a:txBody>
                  <a:tcPr>
                    <a:solidFill>
                      <a:schemeClr val="accent4">
                        <a:lumMod val="20000"/>
                        <a:lumOff val="80000"/>
                      </a:schemeClr>
                    </a:solidFill>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3054926"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5050028"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44574FF-83C2-4141-9E62-4AB4817E7533}"/>
              </a:ext>
            </a:extLst>
          </p:cNvPr>
          <p:cNvSpPr txBox="1"/>
          <p:nvPr/>
        </p:nvSpPr>
        <p:spPr>
          <a:xfrm>
            <a:off x="2798455" y="1118363"/>
            <a:ext cx="1103520" cy="338554"/>
          </a:xfrm>
          <a:prstGeom prst="rect">
            <a:avLst/>
          </a:prstGeom>
          <a:noFill/>
        </p:spPr>
        <p:txBody>
          <a:bodyPr wrap="square" rtlCol="0">
            <a:spAutoFit/>
          </a:bodyPr>
          <a:lstStyle/>
          <a:p>
            <a:r>
              <a:rPr lang="en-US" sz="1600" dirty="0"/>
              <a:t>2 x 2 filter</a:t>
            </a:r>
          </a:p>
        </p:txBody>
      </p:sp>
      <p:sp>
        <p:nvSpPr>
          <p:cNvPr id="11" name="TextBox 10">
            <a:extLst>
              <a:ext uri="{FF2B5EF4-FFF2-40B4-BE49-F238E27FC236}">
                <a16:creationId xmlns="" xmlns:a16="http://schemas.microsoft.com/office/drawing/2014/main" id="{57E02885-35EF-4C4C-B07B-C407962F048A}"/>
              </a:ext>
            </a:extLst>
          </p:cNvPr>
          <p:cNvSpPr txBox="1"/>
          <p:nvPr/>
        </p:nvSpPr>
        <p:spPr>
          <a:xfrm>
            <a:off x="3377215" y="2013341"/>
            <a:ext cx="2402038" cy="338554"/>
          </a:xfrm>
          <a:prstGeom prst="rect">
            <a:avLst/>
          </a:prstGeom>
          <a:noFill/>
        </p:spPr>
        <p:txBody>
          <a:bodyPr wrap="square" rtlCol="0">
            <a:spAutoFit/>
          </a:bodyPr>
          <a:lstStyle/>
          <a:p>
            <a:r>
              <a:rPr lang="en-GB" sz="1600" dirty="0"/>
              <a:t>3×0+4×1+6×2+7×3=37</a:t>
            </a:r>
            <a:endParaRPr lang="en-US" sz="1600" dirty="0"/>
          </a:p>
        </p:txBody>
      </p:sp>
    </p:spTree>
    <p:extLst>
      <p:ext uri="{BB962C8B-B14F-4D97-AF65-F5344CB8AC3E}">
        <p14:creationId xmlns:p14="http://schemas.microsoft.com/office/powerpoint/2010/main" val="40654504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1545758798"/>
              </p:ext>
            </p:extLst>
          </p:nvPr>
        </p:nvGraphicFramePr>
        <p:xfrm>
          <a:off x="2433385"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5</a:t>
                      </a:r>
                    </a:p>
                  </a:txBody>
                  <a:tcPr>
                    <a:solidFill>
                      <a:schemeClr val="accent4">
                        <a:lumMod val="20000"/>
                        <a:lumOff val="80000"/>
                      </a:schemeClr>
                    </a:solidFill>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solidFill>
                      <a:schemeClr val="accent4">
                        <a:lumMod val="20000"/>
                        <a:lumOff val="80000"/>
                      </a:schemeClr>
                    </a:solidFill>
                  </a:tcPr>
                </a:tc>
                <a:tc>
                  <a:txBody>
                    <a:bodyPr/>
                    <a:lstStyle/>
                    <a:p>
                      <a:pPr algn="ctr"/>
                      <a:r>
                        <a:rPr lang="en-US" b="0" dirty="0"/>
                        <a:t>8</a:t>
                      </a:r>
                    </a:p>
                  </a:txBody>
                  <a:tcPr>
                    <a:solidFill>
                      <a:schemeClr val="accent4">
                        <a:lumMod val="20000"/>
                        <a:lumOff val="80000"/>
                      </a:schemeClr>
                    </a:solidFill>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nvGraphicFramePr>
        <p:xfrm>
          <a:off x="4139755"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797918322"/>
              </p:ext>
            </p:extLst>
          </p:nvPr>
        </p:nvGraphicFramePr>
        <p:xfrm>
          <a:off x="5499177" y="2532213"/>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tc>
                <a:tc>
                  <a:txBody>
                    <a:bodyPr/>
                    <a:lstStyle/>
                    <a:p>
                      <a:pPr algn="ctr"/>
                      <a:r>
                        <a:rPr lang="en-US" b="0" dirty="0"/>
                        <a:t>25</a:t>
                      </a:r>
                    </a:p>
                  </a:txBody>
                  <a:tcPr/>
                </a:tc>
                <a:extLst>
                  <a:ext uri="{0D108BD9-81ED-4DB2-BD59-A6C34878D82A}">
                    <a16:rowId xmlns="" xmlns:a16="http://schemas.microsoft.com/office/drawing/2014/main" val="1151620935"/>
                  </a:ext>
                </a:extLst>
              </a:tr>
              <a:tr h="394454">
                <a:tc>
                  <a:txBody>
                    <a:bodyPr/>
                    <a:lstStyle/>
                    <a:p>
                      <a:pPr algn="ctr"/>
                      <a:r>
                        <a:rPr lang="en-US" b="0" dirty="0"/>
                        <a:t>37</a:t>
                      </a:r>
                    </a:p>
                  </a:txBody>
                  <a:tcPr/>
                </a:tc>
                <a:tc>
                  <a:txBody>
                    <a:bodyPr/>
                    <a:lstStyle/>
                    <a:p>
                      <a:pPr algn="ctr"/>
                      <a:r>
                        <a:rPr lang="en-US" b="0" dirty="0"/>
                        <a:t>43</a:t>
                      </a:r>
                    </a:p>
                  </a:txBody>
                  <a:tcPr>
                    <a:solidFill>
                      <a:schemeClr val="accent4">
                        <a:lumMod val="20000"/>
                        <a:lumOff val="80000"/>
                      </a:schemeClr>
                    </a:solidFill>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3054926"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5050028"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44574FF-83C2-4141-9E62-4AB4817E7533}"/>
              </a:ext>
            </a:extLst>
          </p:cNvPr>
          <p:cNvSpPr txBox="1"/>
          <p:nvPr/>
        </p:nvSpPr>
        <p:spPr>
          <a:xfrm>
            <a:off x="2798455" y="1118363"/>
            <a:ext cx="1103520" cy="338554"/>
          </a:xfrm>
          <a:prstGeom prst="rect">
            <a:avLst/>
          </a:prstGeom>
          <a:noFill/>
        </p:spPr>
        <p:txBody>
          <a:bodyPr wrap="square" rtlCol="0">
            <a:spAutoFit/>
          </a:bodyPr>
          <a:lstStyle/>
          <a:p>
            <a:r>
              <a:rPr lang="en-US" sz="1600" dirty="0"/>
              <a:t>2 x 2 filter</a:t>
            </a:r>
          </a:p>
        </p:txBody>
      </p:sp>
      <p:sp>
        <p:nvSpPr>
          <p:cNvPr id="11" name="TextBox 10">
            <a:extLst>
              <a:ext uri="{FF2B5EF4-FFF2-40B4-BE49-F238E27FC236}">
                <a16:creationId xmlns="" xmlns:a16="http://schemas.microsoft.com/office/drawing/2014/main" id="{57E02885-35EF-4C4C-B07B-C407962F048A}"/>
              </a:ext>
            </a:extLst>
          </p:cNvPr>
          <p:cNvSpPr txBox="1"/>
          <p:nvPr/>
        </p:nvSpPr>
        <p:spPr>
          <a:xfrm>
            <a:off x="3377215" y="2013341"/>
            <a:ext cx="2402038" cy="338554"/>
          </a:xfrm>
          <a:prstGeom prst="rect">
            <a:avLst/>
          </a:prstGeom>
          <a:noFill/>
        </p:spPr>
        <p:txBody>
          <a:bodyPr wrap="square" rtlCol="0">
            <a:spAutoFit/>
          </a:bodyPr>
          <a:lstStyle/>
          <a:p>
            <a:r>
              <a:rPr lang="en-GB" sz="1600" dirty="0"/>
              <a:t>4×0+5×1+7×2+8×3=43</a:t>
            </a:r>
            <a:endParaRPr lang="en-US" sz="1600" dirty="0"/>
          </a:p>
        </p:txBody>
      </p:sp>
    </p:spTree>
    <p:extLst>
      <p:ext uri="{BB962C8B-B14F-4D97-AF65-F5344CB8AC3E}">
        <p14:creationId xmlns:p14="http://schemas.microsoft.com/office/powerpoint/2010/main" val="18955802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2044993680"/>
              </p:ext>
            </p:extLst>
          </p:nvPr>
        </p:nvGraphicFramePr>
        <p:xfrm>
          <a:off x="2433385"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tc>
                <a:tc>
                  <a:txBody>
                    <a:bodyPr/>
                    <a:lstStyle/>
                    <a:p>
                      <a:pPr algn="ctr"/>
                      <a:r>
                        <a:rPr lang="en-US" b="0" dirty="0"/>
                        <a:t>5</a:t>
                      </a:r>
                    </a:p>
                  </a:txBody>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nvGraphicFramePr>
        <p:xfrm>
          <a:off x="4139755"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2539150921"/>
              </p:ext>
            </p:extLst>
          </p:nvPr>
        </p:nvGraphicFramePr>
        <p:xfrm>
          <a:off x="5499177" y="2532213"/>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tc>
                <a:tc>
                  <a:txBody>
                    <a:bodyPr/>
                    <a:lstStyle/>
                    <a:p>
                      <a:pPr algn="ctr"/>
                      <a:r>
                        <a:rPr lang="en-US" b="0" dirty="0"/>
                        <a:t>25</a:t>
                      </a:r>
                    </a:p>
                  </a:txBody>
                  <a:tcPr/>
                </a:tc>
                <a:extLst>
                  <a:ext uri="{0D108BD9-81ED-4DB2-BD59-A6C34878D82A}">
                    <a16:rowId xmlns="" xmlns:a16="http://schemas.microsoft.com/office/drawing/2014/main" val="1151620935"/>
                  </a:ext>
                </a:extLst>
              </a:tr>
              <a:tr h="394454">
                <a:tc>
                  <a:txBody>
                    <a:bodyPr/>
                    <a:lstStyle/>
                    <a:p>
                      <a:pPr algn="ctr"/>
                      <a:r>
                        <a:rPr lang="en-US" b="0" dirty="0"/>
                        <a:t>37</a:t>
                      </a:r>
                    </a:p>
                  </a:txBody>
                  <a:tcPr/>
                </a:tc>
                <a:tc>
                  <a:txBody>
                    <a:bodyPr/>
                    <a:lstStyle/>
                    <a:p>
                      <a:pPr algn="ctr"/>
                      <a:r>
                        <a:rPr lang="en-US" b="0" dirty="0"/>
                        <a:t>43</a:t>
                      </a:r>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3054926"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5050028"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44574FF-83C2-4141-9E62-4AB4817E7533}"/>
              </a:ext>
            </a:extLst>
          </p:cNvPr>
          <p:cNvSpPr txBox="1"/>
          <p:nvPr/>
        </p:nvSpPr>
        <p:spPr>
          <a:xfrm>
            <a:off x="2798455" y="1118363"/>
            <a:ext cx="1103520" cy="338554"/>
          </a:xfrm>
          <a:prstGeom prst="rect">
            <a:avLst/>
          </a:prstGeom>
          <a:noFill/>
        </p:spPr>
        <p:txBody>
          <a:bodyPr wrap="square" rtlCol="0">
            <a:spAutoFit/>
          </a:bodyPr>
          <a:lstStyle/>
          <a:p>
            <a:r>
              <a:rPr lang="en-US" sz="1600" dirty="0"/>
              <a:t>2 x 2 filter</a:t>
            </a:r>
          </a:p>
        </p:txBody>
      </p:sp>
      <p:sp>
        <p:nvSpPr>
          <p:cNvPr id="14" name="TextBox 13">
            <a:extLst>
              <a:ext uri="{FF2B5EF4-FFF2-40B4-BE49-F238E27FC236}">
                <a16:creationId xmlns="" xmlns:a16="http://schemas.microsoft.com/office/drawing/2014/main" id="{4A795603-2A76-454D-9CCF-152492E69043}"/>
              </a:ext>
            </a:extLst>
          </p:cNvPr>
          <p:cNvSpPr txBox="1"/>
          <p:nvPr/>
        </p:nvSpPr>
        <p:spPr>
          <a:xfrm>
            <a:off x="6765131" y="2359074"/>
            <a:ext cx="2128837" cy="830997"/>
          </a:xfrm>
          <a:prstGeom prst="rect">
            <a:avLst/>
          </a:prstGeom>
          <a:noFill/>
        </p:spPr>
        <p:txBody>
          <a:bodyPr wrap="square" rtlCol="0">
            <a:spAutoFit/>
          </a:bodyPr>
          <a:lstStyle/>
          <a:p>
            <a:r>
              <a:rPr lang="en-GB" sz="1600" dirty="0"/>
              <a:t>input size - 𝑛</a:t>
            </a:r>
            <a:r>
              <a:rPr lang="en-GB" sz="1600" baseline="-25000" dirty="0" err="1"/>
              <a:t>ℎ</a:t>
            </a:r>
            <a:r>
              <a:rPr lang="en-GB" sz="1600" dirty="0"/>
              <a:t>×𝑛</a:t>
            </a:r>
            <a:r>
              <a:rPr lang="en-GB" sz="1600" baseline="-25000" dirty="0"/>
              <a:t>𝑤</a:t>
            </a:r>
            <a:r>
              <a:rPr lang="en-GB" sz="1600" dirty="0"/>
              <a:t/>
            </a:r>
            <a:br>
              <a:rPr lang="en-GB" sz="1600" dirty="0"/>
            </a:br>
            <a:r>
              <a:rPr lang="en-GB" sz="1600" dirty="0"/>
              <a:t>kernel size - </a:t>
            </a:r>
            <a:r>
              <a:rPr lang="en-GB" sz="1600" dirty="0" err="1"/>
              <a:t>k</a:t>
            </a:r>
            <a:r>
              <a:rPr lang="en-GB" sz="1600" baseline="-25000" dirty="0" err="1"/>
              <a:t>ℎ</a:t>
            </a:r>
            <a:r>
              <a:rPr lang="en-GB" sz="1600" dirty="0" err="1"/>
              <a:t>×k</a:t>
            </a:r>
            <a:r>
              <a:rPr lang="en-GB" sz="1600" baseline="-25000" dirty="0"/>
              <a:t>𝑤</a:t>
            </a:r>
          </a:p>
          <a:p>
            <a:r>
              <a:rPr lang="en-GB" sz="1600" dirty="0"/>
              <a:t>stride size - </a:t>
            </a:r>
            <a:r>
              <a:rPr lang="en-GB" sz="1600" dirty="0" err="1"/>
              <a:t>s</a:t>
            </a:r>
            <a:r>
              <a:rPr lang="en-GB" sz="1600" baseline="-25000" dirty="0" err="1"/>
              <a:t>ℎ</a:t>
            </a:r>
            <a:r>
              <a:rPr lang="en-GB" sz="1600" dirty="0" err="1"/>
              <a:t>×s</a:t>
            </a:r>
            <a:r>
              <a:rPr lang="en-GB" sz="1600" baseline="-25000" dirty="0"/>
              <a:t>𝑤</a:t>
            </a:r>
            <a:endParaRPr lang="en-US" sz="1600" dirty="0"/>
          </a:p>
        </p:txBody>
      </p:sp>
      <p:sp>
        <p:nvSpPr>
          <p:cNvPr id="15" name="TextBox 14">
            <a:extLst>
              <a:ext uri="{FF2B5EF4-FFF2-40B4-BE49-F238E27FC236}">
                <a16:creationId xmlns="" xmlns:a16="http://schemas.microsoft.com/office/drawing/2014/main" id="{EB99F6B3-3757-C341-94F8-2670C6F6A2C9}"/>
              </a:ext>
            </a:extLst>
          </p:cNvPr>
          <p:cNvSpPr txBox="1"/>
          <p:nvPr/>
        </p:nvSpPr>
        <p:spPr>
          <a:xfrm>
            <a:off x="4508980" y="3486150"/>
            <a:ext cx="3420583" cy="369332"/>
          </a:xfrm>
          <a:prstGeom prst="rect">
            <a:avLst/>
          </a:prstGeom>
          <a:noFill/>
        </p:spPr>
        <p:txBody>
          <a:bodyPr wrap="square" rtlCol="0">
            <a:spAutoFit/>
          </a:bodyPr>
          <a:lstStyle/>
          <a:p>
            <a:r>
              <a:rPr lang="en-GB" sz="1800" dirty="0"/>
              <a:t>(𝑛</a:t>
            </a:r>
            <a:r>
              <a:rPr lang="en-GB" sz="1800" baseline="-25000" dirty="0" err="1"/>
              <a:t>ℎ</a:t>
            </a:r>
            <a:r>
              <a:rPr lang="en-GB" sz="1800" dirty="0"/>
              <a:t>−𝑘</a:t>
            </a:r>
            <a:r>
              <a:rPr lang="en-GB" sz="1800" baseline="-25000" dirty="0" err="1"/>
              <a:t>ℎ</a:t>
            </a:r>
            <a:r>
              <a:rPr lang="en-GB" sz="1800" dirty="0"/>
              <a:t>+𝑠</a:t>
            </a:r>
            <a:r>
              <a:rPr lang="en-GB" sz="1800" baseline="-25000" dirty="0" err="1"/>
              <a:t>ℎ</a:t>
            </a:r>
            <a:r>
              <a:rPr lang="en-GB" sz="1800" dirty="0"/>
              <a:t>) / 𝑠</a:t>
            </a:r>
            <a:r>
              <a:rPr lang="en-GB" sz="1800" baseline="-25000" dirty="0" err="1"/>
              <a:t>ℎ</a:t>
            </a:r>
            <a:r>
              <a:rPr lang="en-GB" sz="1800" baseline="-25000" dirty="0"/>
              <a:t> </a:t>
            </a:r>
            <a:r>
              <a:rPr lang="en-GB" sz="1800" dirty="0"/>
              <a:t>×(𝑛</a:t>
            </a:r>
            <a:r>
              <a:rPr lang="en-GB" sz="1800" baseline="-25000" dirty="0"/>
              <a:t>𝑤</a:t>
            </a:r>
            <a:r>
              <a:rPr lang="en-GB" sz="1800" dirty="0"/>
              <a:t>−𝑘</a:t>
            </a:r>
            <a:r>
              <a:rPr lang="en-GB" sz="1800" baseline="-25000" dirty="0"/>
              <a:t>𝑤</a:t>
            </a:r>
            <a:r>
              <a:rPr lang="en-GB" sz="1800" dirty="0"/>
              <a:t>+ 𝑠</a:t>
            </a:r>
            <a:r>
              <a:rPr lang="en-GB" sz="1800" baseline="-25000" dirty="0"/>
              <a:t>w</a:t>
            </a:r>
            <a:r>
              <a:rPr lang="en-GB" sz="1800" dirty="0"/>
              <a:t>) / 𝑠</a:t>
            </a:r>
            <a:r>
              <a:rPr lang="en-GB" sz="1800" baseline="-25000" dirty="0"/>
              <a:t>w</a:t>
            </a:r>
            <a:endParaRPr lang="en-US" sz="1800" dirty="0"/>
          </a:p>
        </p:txBody>
      </p:sp>
      <p:sp>
        <p:nvSpPr>
          <p:cNvPr id="17" name="TextBox 16">
            <a:extLst>
              <a:ext uri="{FF2B5EF4-FFF2-40B4-BE49-F238E27FC236}">
                <a16:creationId xmlns="" xmlns:a16="http://schemas.microsoft.com/office/drawing/2014/main" id="{BEBDC249-7610-974F-86C9-A5E873E08BE3}"/>
              </a:ext>
            </a:extLst>
          </p:cNvPr>
          <p:cNvSpPr txBox="1"/>
          <p:nvPr/>
        </p:nvSpPr>
        <p:spPr>
          <a:xfrm>
            <a:off x="4638402" y="4047717"/>
            <a:ext cx="3161737" cy="338554"/>
          </a:xfrm>
          <a:prstGeom prst="rect">
            <a:avLst/>
          </a:prstGeom>
          <a:noFill/>
        </p:spPr>
        <p:txBody>
          <a:bodyPr wrap="square" rtlCol="0">
            <a:spAutoFit/>
          </a:bodyPr>
          <a:lstStyle/>
          <a:p>
            <a:r>
              <a:rPr lang="en-GB" sz="1600" dirty="0"/>
              <a:t>(3−2+1) / 1 ×(3−2+1) / 1 = </a:t>
            </a:r>
            <a:r>
              <a:rPr lang="en-GB" sz="1600" b="1" dirty="0"/>
              <a:t>2 × 2</a:t>
            </a:r>
            <a:endParaRPr lang="en-US" sz="1600" b="1" dirty="0"/>
          </a:p>
        </p:txBody>
      </p:sp>
    </p:spTree>
    <p:extLst>
      <p:ext uri="{BB962C8B-B14F-4D97-AF65-F5344CB8AC3E}">
        <p14:creationId xmlns:p14="http://schemas.microsoft.com/office/powerpoint/2010/main" val="39234926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graphicFrame>
        <p:nvGraphicFramePr>
          <p:cNvPr id="19" name="Table 4">
            <a:extLst>
              <a:ext uri="{FF2B5EF4-FFF2-40B4-BE49-F238E27FC236}">
                <a16:creationId xmlns="" xmlns:a16="http://schemas.microsoft.com/office/drawing/2014/main" id="{9E4432AA-3B36-F14F-B044-F5F156C85423}"/>
              </a:ext>
            </a:extLst>
          </p:cNvPr>
          <p:cNvGraphicFramePr>
            <a:graphicFrameLocks noGrp="1"/>
          </p:cNvGraphicFramePr>
          <p:nvPr>
            <p:extLst>
              <p:ext uri="{D42A27DB-BD31-4B8C-83A1-F6EECF244321}">
                <p14:modId xmlns:p14="http://schemas.microsoft.com/office/powerpoint/2010/main" val="540103555"/>
              </p:ext>
            </p:extLst>
          </p:nvPr>
        </p:nvGraphicFramePr>
        <p:xfrm>
          <a:off x="4433367" y="1509333"/>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1151620935"/>
                  </a:ext>
                </a:extLst>
              </a:tr>
              <a:tr h="322688">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graphicFrame>
        <p:nvGraphicFramePr>
          <p:cNvPr id="18" name="Table 4">
            <a:extLst>
              <a:ext uri="{FF2B5EF4-FFF2-40B4-BE49-F238E27FC236}">
                <a16:creationId xmlns="" xmlns:a16="http://schemas.microsoft.com/office/drawing/2014/main" id="{EAB2B218-1D19-2D4D-A7AB-ABACE182B4E8}"/>
              </a:ext>
            </a:extLst>
          </p:cNvPr>
          <p:cNvGraphicFramePr>
            <a:graphicFrameLocks noGrp="1"/>
          </p:cNvGraphicFramePr>
          <p:nvPr>
            <p:extLst>
              <p:ext uri="{D42A27DB-BD31-4B8C-83A1-F6EECF244321}">
                <p14:modId xmlns:p14="http://schemas.microsoft.com/office/powerpoint/2010/main" val="3962801086"/>
              </p:ext>
            </p:extLst>
          </p:nvPr>
        </p:nvGraphicFramePr>
        <p:xfrm>
          <a:off x="4312265" y="1317098"/>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1151620935"/>
                  </a:ext>
                </a:extLst>
              </a:tr>
              <a:tr h="322688">
                <a:tc>
                  <a:txBody>
                    <a:bodyPr/>
                    <a:lstStyle/>
                    <a:p>
                      <a:pPr algn="ctr"/>
                      <a:endParaRPr lang="en-US" b="0" dirty="0"/>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nvGraphicFramePr>
        <p:xfrm>
          <a:off x="2433385" y="2388870"/>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tc>
                <a:tc>
                  <a:txBody>
                    <a:bodyPr/>
                    <a:lstStyle/>
                    <a:p>
                      <a:pPr algn="ctr"/>
                      <a:r>
                        <a:rPr lang="en-US" b="0" dirty="0"/>
                        <a:t>5</a:t>
                      </a:r>
                    </a:p>
                  </a:txBody>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graphicFrame>
        <p:nvGraphicFramePr>
          <p:cNvPr id="12" name="Table 4">
            <a:extLst>
              <a:ext uri="{FF2B5EF4-FFF2-40B4-BE49-F238E27FC236}">
                <a16:creationId xmlns="" xmlns:a16="http://schemas.microsoft.com/office/drawing/2014/main" id="{9EB78DBE-FD30-954B-8037-758898185D2F}"/>
              </a:ext>
            </a:extLst>
          </p:cNvPr>
          <p:cNvGraphicFramePr>
            <a:graphicFrameLocks noGrp="1"/>
          </p:cNvGraphicFramePr>
          <p:nvPr/>
        </p:nvGraphicFramePr>
        <p:xfrm>
          <a:off x="4139755" y="1182282"/>
          <a:ext cx="738450" cy="73152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tblGrid>
              <a:tr h="322688">
                <a:tc>
                  <a:txBody>
                    <a:bodyPr/>
                    <a:lstStyle/>
                    <a:p>
                      <a:pPr algn="ctr"/>
                      <a:r>
                        <a:rPr lang="en-US" b="0" dirty="0"/>
                        <a:t>0</a:t>
                      </a:r>
                    </a:p>
                  </a:txBody>
                  <a:tcPr/>
                </a:tc>
                <a:tc>
                  <a:txBody>
                    <a:bodyPr/>
                    <a:lstStyle/>
                    <a:p>
                      <a:pPr algn="ctr"/>
                      <a:r>
                        <a:rPr lang="en-US" b="0" dirty="0"/>
                        <a:t>1</a:t>
                      </a:r>
                    </a:p>
                  </a:txBody>
                  <a:tcPr/>
                </a:tc>
                <a:extLst>
                  <a:ext uri="{0D108BD9-81ED-4DB2-BD59-A6C34878D82A}">
                    <a16:rowId xmlns="" xmlns:a16="http://schemas.microsoft.com/office/drawing/2014/main" val="1151620935"/>
                  </a:ext>
                </a:extLst>
              </a:tr>
              <a:tr h="322688">
                <a:tc>
                  <a:txBody>
                    <a:bodyPr/>
                    <a:lstStyle/>
                    <a:p>
                      <a:pPr algn="ctr"/>
                      <a:r>
                        <a:rPr lang="en-US" b="0" dirty="0"/>
                        <a:t>2</a:t>
                      </a:r>
                    </a:p>
                  </a:txBody>
                  <a:tcPr/>
                </a:tc>
                <a:tc>
                  <a:txBody>
                    <a:bodyPr/>
                    <a:lstStyle/>
                    <a:p>
                      <a:pPr algn="ctr"/>
                      <a:r>
                        <a:rPr lang="en-US" b="0" dirty="0"/>
                        <a:t>3</a:t>
                      </a:r>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p:nvPr/>
        </p:nvCxnSpPr>
        <p:spPr>
          <a:xfrm flipV="1">
            <a:off x="3054926" y="1873769"/>
            <a:ext cx="644577" cy="3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17011AD9-A7A7-8F47-A05C-AE93727587D3}"/>
              </a:ext>
            </a:extLst>
          </p:cNvPr>
          <p:cNvCxnSpPr>
            <a:cxnSpLocks/>
          </p:cNvCxnSpPr>
          <p:nvPr/>
        </p:nvCxnSpPr>
        <p:spPr>
          <a:xfrm>
            <a:off x="5292918" y="1810590"/>
            <a:ext cx="729224" cy="44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44574FF-83C2-4141-9E62-4AB4817E7533}"/>
              </a:ext>
            </a:extLst>
          </p:cNvPr>
          <p:cNvSpPr txBox="1"/>
          <p:nvPr/>
        </p:nvSpPr>
        <p:spPr>
          <a:xfrm>
            <a:off x="2623760" y="1118363"/>
            <a:ext cx="1278215" cy="584775"/>
          </a:xfrm>
          <a:prstGeom prst="rect">
            <a:avLst/>
          </a:prstGeom>
          <a:noFill/>
        </p:spPr>
        <p:txBody>
          <a:bodyPr wrap="square" rtlCol="0">
            <a:spAutoFit/>
          </a:bodyPr>
          <a:lstStyle/>
          <a:p>
            <a:pPr algn="ctr"/>
            <a:r>
              <a:rPr lang="en-US" sz="1600" dirty="0"/>
              <a:t>3</a:t>
            </a:r>
          </a:p>
          <a:p>
            <a:pPr algn="ctr"/>
            <a:r>
              <a:rPr lang="en-US" sz="1600" dirty="0"/>
              <a:t>2 x 2 filters</a:t>
            </a:r>
          </a:p>
        </p:txBody>
      </p:sp>
      <p:sp>
        <p:nvSpPr>
          <p:cNvPr id="14" name="TextBox 13">
            <a:extLst>
              <a:ext uri="{FF2B5EF4-FFF2-40B4-BE49-F238E27FC236}">
                <a16:creationId xmlns="" xmlns:a16="http://schemas.microsoft.com/office/drawing/2014/main" id="{4A795603-2A76-454D-9CCF-152492E69043}"/>
              </a:ext>
            </a:extLst>
          </p:cNvPr>
          <p:cNvSpPr txBox="1"/>
          <p:nvPr/>
        </p:nvSpPr>
        <p:spPr>
          <a:xfrm>
            <a:off x="6739220" y="1202615"/>
            <a:ext cx="2128837" cy="830997"/>
          </a:xfrm>
          <a:prstGeom prst="rect">
            <a:avLst/>
          </a:prstGeom>
          <a:noFill/>
        </p:spPr>
        <p:txBody>
          <a:bodyPr wrap="square" rtlCol="0">
            <a:spAutoFit/>
          </a:bodyPr>
          <a:lstStyle/>
          <a:p>
            <a:r>
              <a:rPr lang="en-GB" sz="1600" dirty="0"/>
              <a:t>input size - 𝑛</a:t>
            </a:r>
            <a:r>
              <a:rPr lang="en-GB" sz="1600" baseline="-25000" dirty="0" err="1"/>
              <a:t>ℎ</a:t>
            </a:r>
            <a:r>
              <a:rPr lang="en-GB" sz="1600" dirty="0"/>
              <a:t>×𝑛</a:t>
            </a:r>
            <a:r>
              <a:rPr lang="en-GB" sz="1600" baseline="-25000" dirty="0"/>
              <a:t>𝑤</a:t>
            </a:r>
            <a:r>
              <a:rPr lang="en-GB" sz="1600" dirty="0"/>
              <a:t/>
            </a:r>
            <a:br>
              <a:rPr lang="en-GB" sz="1600" dirty="0"/>
            </a:br>
            <a:r>
              <a:rPr lang="en-GB" sz="1600" dirty="0"/>
              <a:t>kernel size - </a:t>
            </a:r>
            <a:r>
              <a:rPr lang="en-GB" sz="1600" dirty="0" err="1"/>
              <a:t>k</a:t>
            </a:r>
            <a:r>
              <a:rPr lang="en-GB" sz="1600" baseline="-25000" dirty="0" err="1"/>
              <a:t>ℎ</a:t>
            </a:r>
            <a:r>
              <a:rPr lang="en-GB" sz="1600" dirty="0" err="1"/>
              <a:t>×k</a:t>
            </a:r>
            <a:r>
              <a:rPr lang="en-GB" sz="1600" baseline="-25000" dirty="0"/>
              <a:t>𝑤</a:t>
            </a:r>
          </a:p>
          <a:p>
            <a:r>
              <a:rPr lang="en-GB" sz="1600" dirty="0"/>
              <a:t>stride size - </a:t>
            </a:r>
            <a:r>
              <a:rPr lang="en-GB" sz="1600" dirty="0" err="1"/>
              <a:t>s</a:t>
            </a:r>
            <a:r>
              <a:rPr lang="en-GB" sz="1600" baseline="-25000" dirty="0" err="1"/>
              <a:t>ℎ</a:t>
            </a:r>
            <a:r>
              <a:rPr lang="en-GB" sz="1600" dirty="0" err="1"/>
              <a:t>×s</a:t>
            </a:r>
            <a:r>
              <a:rPr lang="en-GB" sz="1600" baseline="-25000" dirty="0"/>
              <a:t>𝑤</a:t>
            </a:r>
            <a:endParaRPr lang="en-US" sz="1600" dirty="0"/>
          </a:p>
        </p:txBody>
      </p:sp>
      <p:sp>
        <p:nvSpPr>
          <p:cNvPr id="15" name="TextBox 14">
            <a:extLst>
              <a:ext uri="{FF2B5EF4-FFF2-40B4-BE49-F238E27FC236}">
                <a16:creationId xmlns="" xmlns:a16="http://schemas.microsoft.com/office/drawing/2014/main" id="{EB99F6B3-3757-C341-94F8-2670C6F6A2C9}"/>
              </a:ext>
            </a:extLst>
          </p:cNvPr>
          <p:cNvSpPr txBox="1"/>
          <p:nvPr/>
        </p:nvSpPr>
        <p:spPr>
          <a:xfrm>
            <a:off x="4250930" y="3734244"/>
            <a:ext cx="4126953" cy="369332"/>
          </a:xfrm>
          <a:prstGeom prst="rect">
            <a:avLst/>
          </a:prstGeom>
          <a:noFill/>
        </p:spPr>
        <p:txBody>
          <a:bodyPr wrap="square" rtlCol="0">
            <a:spAutoFit/>
          </a:bodyPr>
          <a:lstStyle/>
          <a:p>
            <a:r>
              <a:rPr lang="en-GB" sz="1800" dirty="0"/>
              <a:t>(𝑛</a:t>
            </a:r>
            <a:r>
              <a:rPr lang="en-GB" sz="1800" baseline="-25000" dirty="0" err="1"/>
              <a:t>ℎ</a:t>
            </a:r>
            <a:r>
              <a:rPr lang="en-GB" sz="1800" dirty="0"/>
              <a:t>−𝑘</a:t>
            </a:r>
            <a:r>
              <a:rPr lang="en-GB" sz="1800" baseline="-25000" dirty="0" err="1"/>
              <a:t>ℎ</a:t>
            </a:r>
            <a:r>
              <a:rPr lang="en-GB" sz="1800" dirty="0"/>
              <a:t>+𝑠</a:t>
            </a:r>
            <a:r>
              <a:rPr lang="en-GB" sz="1800" baseline="-25000" dirty="0" err="1"/>
              <a:t>ℎ</a:t>
            </a:r>
            <a:r>
              <a:rPr lang="en-GB" sz="1800" dirty="0"/>
              <a:t>) / 𝑠</a:t>
            </a:r>
            <a:r>
              <a:rPr lang="en-GB" sz="1800" baseline="-25000" dirty="0" err="1"/>
              <a:t>ℎ</a:t>
            </a:r>
            <a:r>
              <a:rPr lang="en-GB" sz="1800" baseline="-25000" dirty="0"/>
              <a:t> </a:t>
            </a:r>
            <a:r>
              <a:rPr lang="en-GB" sz="1800" dirty="0"/>
              <a:t>× (𝑛</a:t>
            </a:r>
            <a:r>
              <a:rPr lang="en-GB" sz="1800" baseline="-25000" dirty="0"/>
              <a:t>𝑤</a:t>
            </a:r>
            <a:r>
              <a:rPr lang="en-GB" sz="1800" dirty="0"/>
              <a:t>−𝑘</a:t>
            </a:r>
            <a:r>
              <a:rPr lang="en-GB" sz="1800" baseline="-25000" dirty="0"/>
              <a:t>𝑤</a:t>
            </a:r>
            <a:r>
              <a:rPr lang="en-GB" sz="1800" dirty="0"/>
              <a:t>+ 𝑠</a:t>
            </a:r>
            <a:r>
              <a:rPr lang="en-GB" sz="1800" baseline="-25000" dirty="0"/>
              <a:t>w</a:t>
            </a:r>
            <a:r>
              <a:rPr lang="en-GB" sz="1800" dirty="0"/>
              <a:t>) / 𝑠</a:t>
            </a:r>
            <a:r>
              <a:rPr lang="en-GB" sz="1800" baseline="-25000" dirty="0"/>
              <a:t>w </a:t>
            </a:r>
            <a:r>
              <a:rPr lang="en-GB" sz="1800" dirty="0"/>
              <a:t>× </a:t>
            </a:r>
            <a:r>
              <a:rPr lang="en-GB" sz="1800" dirty="0" err="1"/>
              <a:t>c</a:t>
            </a:r>
            <a:r>
              <a:rPr lang="en-GB" sz="1800" baseline="-25000" dirty="0" err="1"/>
              <a:t>f</a:t>
            </a:r>
            <a:endParaRPr lang="en-US" sz="1800" dirty="0"/>
          </a:p>
        </p:txBody>
      </p:sp>
      <p:sp>
        <p:nvSpPr>
          <p:cNvPr id="17" name="TextBox 16">
            <a:extLst>
              <a:ext uri="{FF2B5EF4-FFF2-40B4-BE49-F238E27FC236}">
                <a16:creationId xmlns="" xmlns:a16="http://schemas.microsoft.com/office/drawing/2014/main" id="{BEBDC249-7610-974F-86C9-A5E873E08BE3}"/>
              </a:ext>
            </a:extLst>
          </p:cNvPr>
          <p:cNvSpPr txBox="1"/>
          <p:nvPr/>
        </p:nvSpPr>
        <p:spPr>
          <a:xfrm>
            <a:off x="5836732" y="4167474"/>
            <a:ext cx="1249978" cy="338554"/>
          </a:xfrm>
          <a:prstGeom prst="rect">
            <a:avLst/>
          </a:prstGeom>
          <a:noFill/>
        </p:spPr>
        <p:txBody>
          <a:bodyPr wrap="square" rtlCol="0">
            <a:spAutoFit/>
          </a:bodyPr>
          <a:lstStyle/>
          <a:p>
            <a:r>
              <a:rPr lang="en-GB" sz="1600" dirty="0"/>
              <a:t> </a:t>
            </a:r>
            <a:r>
              <a:rPr lang="en-GB" sz="1600" b="1" dirty="0"/>
              <a:t>2 × 2 x 3</a:t>
            </a:r>
            <a:endParaRPr lang="en-US" sz="1600" b="1" dirty="0"/>
          </a:p>
        </p:txBody>
      </p:sp>
      <p:graphicFrame>
        <p:nvGraphicFramePr>
          <p:cNvPr id="20" name="Table 4">
            <a:extLst>
              <a:ext uri="{FF2B5EF4-FFF2-40B4-BE49-F238E27FC236}">
                <a16:creationId xmlns="" xmlns:a16="http://schemas.microsoft.com/office/drawing/2014/main" id="{FB4FBA05-A593-E04D-B9F3-D8DDC1085B3B}"/>
              </a:ext>
            </a:extLst>
          </p:cNvPr>
          <p:cNvGraphicFramePr>
            <a:graphicFrameLocks noGrp="1"/>
          </p:cNvGraphicFramePr>
          <p:nvPr>
            <p:extLst>
              <p:ext uri="{D42A27DB-BD31-4B8C-83A1-F6EECF244321}">
                <p14:modId xmlns:p14="http://schemas.microsoft.com/office/powerpoint/2010/main" val="618000733"/>
              </p:ext>
            </p:extLst>
          </p:nvPr>
        </p:nvGraphicFramePr>
        <p:xfrm>
          <a:off x="6040780" y="2775621"/>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1151620935"/>
                  </a:ext>
                </a:extLst>
              </a:tr>
              <a:tr h="394454">
                <a:tc>
                  <a:txBody>
                    <a:bodyPr/>
                    <a:lstStyle/>
                    <a:p>
                      <a:pPr algn="ctr"/>
                      <a:r>
                        <a:rPr lang="en-US" b="0" dirty="0"/>
                        <a:t> </a:t>
                      </a:r>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graphicFrame>
        <p:nvGraphicFramePr>
          <p:cNvPr id="21" name="Table 4">
            <a:extLst>
              <a:ext uri="{FF2B5EF4-FFF2-40B4-BE49-F238E27FC236}">
                <a16:creationId xmlns="" xmlns:a16="http://schemas.microsoft.com/office/drawing/2014/main" id="{E7A9E31D-664E-3B4A-8F9D-BE49174927E3}"/>
              </a:ext>
            </a:extLst>
          </p:cNvPr>
          <p:cNvGraphicFramePr>
            <a:graphicFrameLocks noGrp="1"/>
          </p:cNvGraphicFramePr>
          <p:nvPr>
            <p:extLst>
              <p:ext uri="{D42A27DB-BD31-4B8C-83A1-F6EECF244321}">
                <p14:modId xmlns:p14="http://schemas.microsoft.com/office/powerpoint/2010/main" val="2133697205"/>
              </p:ext>
            </p:extLst>
          </p:nvPr>
        </p:nvGraphicFramePr>
        <p:xfrm>
          <a:off x="5888380" y="2623221"/>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1151620935"/>
                  </a:ext>
                </a:extLst>
              </a:tr>
              <a:tr h="394454">
                <a:tc>
                  <a:txBody>
                    <a:bodyPr/>
                    <a:lstStyle/>
                    <a:p>
                      <a:pPr algn="ctr"/>
                      <a:r>
                        <a:rPr lang="en-US" b="0" dirty="0"/>
                        <a:t> </a:t>
                      </a:r>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graphicFrame>
        <p:nvGraphicFramePr>
          <p:cNvPr id="22" name="Table 4">
            <a:extLst>
              <a:ext uri="{FF2B5EF4-FFF2-40B4-BE49-F238E27FC236}">
                <a16:creationId xmlns="" xmlns:a16="http://schemas.microsoft.com/office/drawing/2014/main" id="{397A574D-6A7B-124D-A781-87416521F159}"/>
              </a:ext>
            </a:extLst>
          </p:cNvPr>
          <p:cNvGraphicFramePr>
            <a:graphicFrameLocks noGrp="1"/>
          </p:cNvGraphicFramePr>
          <p:nvPr>
            <p:extLst>
              <p:ext uri="{D42A27DB-BD31-4B8C-83A1-F6EECF244321}">
                <p14:modId xmlns:p14="http://schemas.microsoft.com/office/powerpoint/2010/main" val="188309788"/>
              </p:ext>
            </p:extLst>
          </p:nvPr>
        </p:nvGraphicFramePr>
        <p:xfrm>
          <a:off x="5635700" y="2402735"/>
          <a:ext cx="1103520" cy="819121"/>
        </p:xfrm>
        <a:graphic>
          <a:graphicData uri="http://schemas.openxmlformats.org/drawingml/2006/table">
            <a:tbl>
              <a:tblPr firstRow="1" bandRow="1">
                <a:tableStyleId>{69CF1AB2-1976-4502-BF36-3FF5EA218861}</a:tableStyleId>
              </a:tblPr>
              <a:tblGrid>
                <a:gridCol w="55797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tc>
                <a:tc>
                  <a:txBody>
                    <a:bodyPr/>
                    <a:lstStyle/>
                    <a:p>
                      <a:pPr algn="ctr"/>
                      <a:r>
                        <a:rPr lang="en-US" b="0" dirty="0"/>
                        <a:t>25</a:t>
                      </a:r>
                    </a:p>
                  </a:txBody>
                  <a:tcPr/>
                </a:tc>
                <a:extLst>
                  <a:ext uri="{0D108BD9-81ED-4DB2-BD59-A6C34878D82A}">
                    <a16:rowId xmlns="" xmlns:a16="http://schemas.microsoft.com/office/drawing/2014/main" val="1151620935"/>
                  </a:ext>
                </a:extLst>
              </a:tr>
              <a:tr h="394454">
                <a:tc>
                  <a:txBody>
                    <a:bodyPr/>
                    <a:lstStyle/>
                    <a:p>
                      <a:pPr algn="ctr"/>
                      <a:r>
                        <a:rPr lang="en-US" b="0" dirty="0"/>
                        <a:t>37</a:t>
                      </a:r>
                    </a:p>
                  </a:txBody>
                  <a:tcPr/>
                </a:tc>
                <a:tc>
                  <a:txBody>
                    <a:bodyPr/>
                    <a:lstStyle/>
                    <a:p>
                      <a:pPr algn="ctr"/>
                      <a:r>
                        <a:rPr lang="en-US" b="0" dirty="0"/>
                        <a:t>43</a:t>
                      </a:r>
                    </a:p>
                  </a:txBody>
                  <a:tcPr/>
                </a:tc>
                <a:extLst>
                  <a:ext uri="{0D108BD9-81ED-4DB2-BD59-A6C34878D82A}">
                    <a16:rowId xmlns="" xmlns:a16="http://schemas.microsoft.com/office/drawing/2014/main" val="2752251814"/>
                  </a:ext>
                </a:extLst>
              </a:tr>
            </a:tbl>
          </a:graphicData>
        </a:graphic>
      </p:graphicFrame>
      <p:sp>
        <p:nvSpPr>
          <p:cNvPr id="23" name="Left Brace 22">
            <a:extLst>
              <a:ext uri="{FF2B5EF4-FFF2-40B4-BE49-F238E27FC236}">
                <a16:creationId xmlns="" xmlns:a16="http://schemas.microsoft.com/office/drawing/2014/main" id="{DD05A8E6-4CD7-8D4B-A107-857609035DB7}"/>
              </a:ext>
            </a:extLst>
          </p:cNvPr>
          <p:cNvSpPr/>
          <p:nvPr/>
        </p:nvSpPr>
        <p:spPr>
          <a:xfrm>
            <a:off x="5202051" y="2388870"/>
            <a:ext cx="152400" cy="10972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 xmlns:a16="http://schemas.microsoft.com/office/drawing/2014/main" id="{943AFA0A-DC2A-D94A-AAC8-5DD29073919A}"/>
              </a:ext>
            </a:extLst>
          </p:cNvPr>
          <p:cNvSpPr txBox="1"/>
          <p:nvPr/>
        </p:nvSpPr>
        <p:spPr>
          <a:xfrm>
            <a:off x="4250930" y="2606195"/>
            <a:ext cx="1103521" cy="507831"/>
          </a:xfrm>
          <a:prstGeom prst="rect">
            <a:avLst/>
          </a:prstGeom>
          <a:noFill/>
        </p:spPr>
        <p:txBody>
          <a:bodyPr wrap="square" rtlCol="0">
            <a:spAutoFit/>
          </a:bodyPr>
          <a:lstStyle/>
          <a:p>
            <a:r>
              <a:rPr lang="en-GB" dirty="0"/>
              <a:t>3 feature maps</a:t>
            </a:r>
            <a:endParaRPr lang="en-US" dirty="0"/>
          </a:p>
        </p:txBody>
      </p:sp>
    </p:spTree>
    <p:extLst>
      <p:ext uri="{BB962C8B-B14F-4D97-AF65-F5344CB8AC3E}">
        <p14:creationId xmlns:p14="http://schemas.microsoft.com/office/powerpoint/2010/main" val="33762801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3892414855"/>
              </p:ext>
            </p:extLst>
          </p:nvPr>
        </p:nvGraphicFramePr>
        <p:xfrm>
          <a:off x="590293" y="2388870"/>
          <a:ext cx="1103520" cy="1097280"/>
        </p:xfrm>
        <a:graphic>
          <a:graphicData uri="http://schemas.openxmlformats.org/drawingml/2006/table">
            <a:tbl>
              <a:tblPr firstRow="1" bandRow="1">
                <a:tableStyleId>{D7AC3CCA-C797-4891-BE02-D94E43425B78}</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5</a:t>
                      </a:r>
                    </a:p>
                  </a:txBody>
                  <a:tcPr>
                    <a:solidFill>
                      <a:schemeClr val="accent4">
                        <a:lumMod val="20000"/>
                        <a:lumOff val="80000"/>
                      </a:schemeClr>
                    </a:solidFill>
                  </a:tcPr>
                </a:tc>
                <a:tc>
                  <a:txBody>
                    <a:bodyPr/>
                    <a:lstStyle/>
                    <a:p>
                      <a:pPr algn="ctr"/>
                      <a:r>
                        <a:rPr lang="en-US" b="0" dirty="0"/>
                        <a:t>6</a:t>
                      </a:r>
                    </a:p>
                  </a:txBody>
                  <a:tcPr>
                    <a:solidFill>
                      <a:schemeClr val="accent4">
                        <a:lumMod val="20000"/>
                        <a:lumOff val="80000"/>
                      </a:schemeClr>
                    </a:solidFill>
                  </a:tcPr>
                </a:tc>
                <a:tc>
                  <a:txBody>
                    <a:bodyPr/>
                    <a:lstStyle/>
                    <a:p>
                      <a:pPr algn="ctr"/>
                      <a:r>
                        <a:rPr lang="en-US" b="0" dirty="0"/>
                        <a:t>7</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solidFill>
                      <a:schemeClr val="accent4">
                        <a:lumMod val="20000"/>
                        <a:lumOff val="80000"/>
                      </a:schemeClr>
                    </a:solidFill>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3</a:t>
                      </a:r>
                    </a:p>
                  </a:txBody>
                  <a:tcPr/>
                </a:tc>
                <a:extLst>
                  <a:ext uri="{0D108BD9-81ED-4DB2-BD59-A6C34878D82A}">
                    <a16:rowId xmlns="" xmlns:a16="http://schemas.microsoft.com/office/drawing/2014/main" val="2752251814"/>
                  </a:ext>
                </a:extLst>
              </a:tr>
              <a:tr h="322688">
                <a:tc>
                  <a:txBody>
                    <a:bodyPr/>
                    <a:lstStyle/>
                    <a:p>
                      <a:pPr algn="ctr"/>
                      <a:r>
                        <a:rPr lang="en-US" b="0" dirty="0"/>
                        <a:t>9</a:t>
                      </a:r>
                    </a:p>
                  </a:txBody>
                  <a:tcPr/>
                </a:tc>
                <a:tc>
                  <a:txBody>
                    <a:bodyPr/>
                    <a:lstStyle/>
                    <a:p>
                      <a:pPr algn="ctr"/>
                      <a:r>
                        <a:rPr lang="en-US" b="0" dirty="0"/>
                        <a:t>2</a:t>
                      </a:r>
                    </a:p>
                  </a:txBody>
                  <a:tcPr/>
                </a:tc>
                <a:tc>
                  <a:txBody>
                    <a:bodyPr/>
                    <a:lstStyle/>
                    <a:p>
                      <a:pPr algn="ctr"/>
                      <a:r>
                        <a:rPr lang="en-US" b="0" dirty="0"/>
                        <a:t>5</a:t>
                      </a:r>
                    </a:p>
                  </a:txBody>
                  <a:tcPr/>
                </a:tc>
                <a:extLst>
                  <a:ext uri="{0D108BD9-81ED-4DB2-BD59-A6C34878D82A}">
                    <a16:rowId xmlns="" xmlns:a16="http://schemas.microsoft.com/office/drawing/2014/main" val="832363110"/>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106257727"/>
              </p:ext>
            </p:extLst>
          </p:nvPr>
        </p:nvGraphicFramePr>
        <p:xfrm>
          <a:off x="3565389" y="2511113"/>
          <a:ext cx="1006611" cy="787018"/>
        </p:xfrm>
        <a:graphic>
          <a:graphicData uri="http://schemas.openxmlformats.org/drawingml/2006/table">
            <a:tbl>
              <a:tblPr firstRow="1" bandRow="1">
                <a:tableStyleId>{69CF1AB2-1976-4502-BF36-3FF5EA218861}</a:tableStyleId>
              </a:tblPr>
              <a:tblGrid>
                <a:gridCol w="508970">
                  <a:extLst>
                    <a:ext uri="{9D8B030D-6E8A-4147-A177-3AD203B41FA5}">
                      <a16:colId xmlns="" xmlns:a16="http://schemas.microsoft.com/office/drawing/2014/main" val="3461937993"/>
                    </a:ext>
                  </a:extLst>
                </a:gridCol>
                <a:gridCol w="497641">
                  <a:extLst>
                    <a:ext uri="{9D8B030D-6E8A-4147-A177-3AD203B41FA5}">
                      <a16:colId xmlns="" xmlns:a16="http://schemas.microsoft.com/office/drawing/2014/main" val="2926739362"/>
                    </a:ext>
                  </a:extLst>
                </a:gridCol>
              </a:tblGrid>
              <a:tr h="408023">
                <a:tc>
                  <a:txBody>
                    <a:bodyPr/>
                    <a:lstStyle/>
                    <a:p>
                      <a:pPr algn="ctr"/>
                      <a:r>
                        <a:rPr lang="en-US" b="0" dirty="0"/>
                        <a:t>6 </a:t>
                      </a:r>
                    </a:p>
                  </a:txBody>
                  <a:tcPr>
                    <a:solidFill>
                      <a:schemeClr val="accent4">
                        <a:lumMod val="20000"/>
                        <a:lumOff val="80000"/>
                      </a:schemeClr>
                    </a:solidFill>
                  </a:tcPr>
                </a:tc>
                <a:tc>
                  <a:txBody>
                    <a:bodyPr/>
                    <a:lstStyle/>
                    <a:p>
                      <a:pPr algn="ctr"/>
                      <a:r>
                        <a:rPr lang="en-US" b="0" dirty="0"/>
                        <a:t> </a:t>
                      </a:r>
                    </a:p>
                  </a:txBody>
                  <a:tcPr/>
                </a:tc>
                <a:extLst>
                  <a:ext uri="{0D108BD9-81ED-4DB2-BD59-A6C34878D82A}">
                    <a16:rowId xmlns="" xmlns:a16="http://schemas.microsoft.com/office/drawing/2014/main" val="1151620935"/>
                  </a:ext>
                </a:extLst>
              </a:tr>
              <a:tr h="378995">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a:cxnSpLocks/>
          </p:cNvCxnSpPr>
          <p:nvPr/>
        </p:nvCxnSpPr>
        <p:spPr>
          <a:xfrm flipV="1">
            <a:off x="995082" y="1716426"/>
            <a:ext cx="941294" cy="51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4F035B9B-BCEC-CD4C-87CA-C4F3CCFB88A6}"/>
              </a:ext>
            </a:extLst>
          </p:cNvPr>
          <p:cNvSpPr txBox="1"/>
          <p:nvPr/>
        </p:nvSpPr>
        <p:spPr>
          <a:xfrm>
            <a:off x="1693813" y="1162954"/>
            <a:ext cx="1921249" cy="338554"/>
          </a:xfrm>
          <a:prstGeom prst="rect">
            <a:avLst/>
          </a:prstGeom>
          <a:noFill/>
        </p:spPr>
        <p:txBody>
          <a:bodyPr wrap="square" rtlCol="0">
            <a:spAutoFit/>
          </a:bodyPr>
          <a:lstStyle/>
          <a:p>
            <a:r>
              <a:rPr lang="en-US" sz="1600" dirty="0"/>
              <a:t>2 x 2 max pooling</a:t>
            </a:r>
          </a:p>
        </p:txBody>
      </p:sp>
      <p:cxnSp>
        <p:nvCxnSpPr>
          <p:cNvPr id="29" name="Straight Arrow Connector 28">
            <a:extLst>
              <a:ext uri="{FF2B5EF4-FFF2-40B4-BE49-F238E27FC236}">
                <a16:creationId xmlns="" xmlns:a16="http://schemas.microsoft.com/office/drawing/2014/main" id="{377A3DE7-CC10-7A46-9AF6-E08581CE5D5B}"/>
              </a:ext>
            </a:extLst>
          </p:cNvPr>
          <p:cNvCxnSpPr>
            <a:cxnSpLocks/>
          </p:cNvCxnSpPr>
          <p:nvPr/>
        </p:nvCxnSpPr>
        <p:spPr>
          <a:xfrm>
            <a:off x="3277882" y="1747855"/>
            <a:ext cx="807105" cy="45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672D62CC-6A9D-AD43-A96C-70C52194C54C}"/>
              </a:ext>
            </a:extLst>
          </p:cNvPr>
          <p:cNvSpPr txBox="1"/>
          <p:nvPr/>
        </p:nvSpPr>
        <p:spPr>
          <a:xfrm>
            <a:off x="1821667" y="1821486"/>
            <a:ext cx="1564859" cy="338554"/>
          </a:xfrm>
          <a:prstGeom prst="rect">
            <a:avLst/>
          </a:prstGeom>
          <a:noFill/>
        </p:spPr>
        <p:txBody>
          <a:bodyPr wrap="square" rtlCol="0">
            <a:spAutoFit/>
          </a:bodyPr>
          <a:lstStyle/>
          <a:p>
            <a:r>
              <a:rPr lang="en-GB" sz="1600" dirty="0"/>
              <a:t>max(0,1,3,4)=4</a:t>
            </a:r>
            <a:endParaRPr lang="en-US" sz="1600" dirty="0"/>
          </a:p>
        </p:txBody>
      </p:sp>
      <p:sp>
        <p:nvSpPr>
          <p:cNvPr id="14" name="TextBox 13">
            <a:extLst>
              <a:ext uri="{FF2B5EF4-FFF2-40B4-BE49-F238E27FC236}">
                <a16:creationId xmlns="" xmlns:a16="http://schemas.microsoft.com/office/drawing/2014/main" id="{403759C8-DA01-9C48-B266-D11778E669C5}"/>
              </a:ext>
            </a:extLst>
          </p:cNvPr>
          <p:cNvSpPr txBox="1"/>
          <p:nvPr/>
        </p:nvSpPr>
        <p:spPr>
          <a:xfrm>
            <a:off x="5114862" y="1103651"/>
            <a:ext cx="3593244" cy="1451679"/>
          </a:xfrm>
          <a:prstGeom prst="rect">
            <a:avLst/>
          </a:prstGeom>
          <a:noFill/>
        </p:spPr>
        <p:txBody>
          <a:bodyPr wrap="square">
            <a:spAutoFit/>
          </a:bodyPr>
          <a:lstStyle/>
          <a:p>
            <a:pPr>
              <a:spcBef>
                <a:spcPts val="500"/>
              </a:spcBef>
            </a:pPr>
            <a:r>
              <a:rPr lang="en-US" sz="1600" b="1" dirty="0"/>
              <a:t>Pooling Layer</a:t>
            </a:r>
          </a:p>
          <a:p>
            <a:pPr marL="285750" indent="-285750">
              <a:spcBef>
                <a:spcPts val="500"/>
              </a:spcBef>
              <a:buFont typeface="Arial" panose="020B0604020202020204" pitchFamily="34" charset="0"/>
              <a:buChar char="•"/>
            </a:pPr>
            <a:r>
              <a:rPr lang="en-US" sz="1600" dirty="0"/>
              <a:t>Pooling layers subsample from the window over feature maps, e.g. by max (or avg) pooling</a:t>
            </a:r>
          </a:p>
          <a:p>
            <a:pPr marL="285750" indent="-285750">
              <a:spcBef>
                <a:spcPts val="500"/>
              </a:spcBef>
              <a:buFont typeface="Arial" panose="020B0604020202020204" pitchFamily="34" charset="0"/>
              <a:buChar char="•"/>
            </a:pPr>
            <a:r>
              <a:rPr lang="en-US" sz="1600" dirty="0"/>
              <a:t>Dimensionality reduction</a:t>
            </a:r>
          </a:p>
        </p:txBody>
      </p:sp>
      <p:sp>
        <p:nvSpPr>
          <p:cNvPr id="15" name="TextBox 14">
            <a:extLst>
              <a:ext uri="{FF2B5EF4-FFF2-40B4-BE49-F238E27FC236}">
                <a16:creationId xmlns="" xmlns:a16="http://schemas.microsoft.com/office/drawing/2014/main" id="{0B219C7F-4E76-3645-A2C8-CE5E62182B4C}"/>
              </a:ext>
            </a:extLst>
          </p:cNvPr>
          <p:cNvSpPr txBox="1"/>
          <p:nvPr/>
        </p:nvSpPr>
        <p:spPr>
          <a:xfrm>
            <a:off x="445216" y="3605944"/>
            <a:ext cx="1393673" cy="338554"/>
          </a:xfrm>
          <a:prstGeom prst="rect">
            <a:avLst/>
          </a:prstGeom>
          <a:noFill/>
        </p:spPr>
        <p:txBody>
          <a:bodyPr wrap="square" rtlCol="0">
            <a:spAutoFit/>
          </a:bodyPr>
          <a:lstStyle/>
          <a:p>
            <a:r>
              <a:rPr lang="en-US" sz="1600" dirty="0"/>
              <a:t>Feature map</a:t>
            </a:r>
          </a:p>
        </p:txBody>
      </p:sp>
      <p:sp>
        <p:nvSpPr>
          <p:cNvPr id="16" name="TextBox 15">
            <a:extLst>
              <a:ext uri="{FF2B5EF4-FFF2-40B4-BE49-F238E27FC236}">
                <a16:creationId xmlns="" xmlns:a16="http://schemas.microsoft.com/office/drawing/2014/main" id="{9A05C563-7050-4F4C-B4F6-3BCEF288B27B}"/>
              </a:ext>
            </a:extLst>
          </p:cNvPr>
          <p:cNvSpPr txBox="1"/>
          <p:nvPr/>
        </p:nvSpPr>
        <p:spPr>
          <a:xfrm>
            <a:off x="3615062" y="3605944"/>
            <a:ext cx="1006610" cy="338554"/>
          </a:xfrm>
          <a:prstGeom prst="rect">
            <a:avLst/>
          </a:prstGeom>
          <a:noFill/>
        </p:spPr>
        <p:txBody>
          <a:bodyPr wrap="square" rtlCol="0">
            <a:spAutoFit/>
          </a:bodyPr>
          <a:lstStyle/>
          <a:p>
            <a:r>
              <a:rPr lang="en-US" sz="1600" dirty="0"/>
              <a:t>Output</a:t>
            </a:r>
          </a:p>
        </p:txBody>
      </p:sp>
    </p:spTree>
    <p:extLst>
      <p:ext uri="{BB962C8B-B14F-4D97-AF65-F5344CB8AC3E}">
        <p14:creationId xmlns:p14="http://schemas.microsoft.com/office/powerpoint/2010/main" val="18463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3114254046"/>
              </p:ext>
            </p:extLst>
          </p:nvPr>
        </p:nvGraphicFramePr>
        <p:xfrm>
          <a:off x="2507855" y="2446020"/>
          <a:ext cx="1103520" cy="1097280"/>
        </p:xfrm>
        <a:graphic>
          <a:graphicData uri="http://schemas.openxmlformats.org/drawingml/2006/table">
            <a:tbl>
              <a:tblPr firstRow="1" bandRow="1">
                <a:tableStyleId>{D7AC3CCA-C797-4891-BE02-D94E43425B78}</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5</a:t>
                      </a:r>
                    </a:p>
                  </a:txBody>
                  <a:tcPr/>
                </a:tc>
                <a:tc>
                  <a:txBody>
                    <a:bodyPr/>
                    <a:lstStyle/>
                    <a:p>
                      <a:pPr algn="ctr"/>
                      <a:r>
                        <a:rPr lang="en-US" b="0" dirty="0"/>
                        <a:t>6</a:t>
                      </a:r>
                    </a:p>
                  </a:txBody>
                  <a:tcPr>
                    <a:solidFill>
                      <a:schemeClr val="accent4">
                        <a:lumMod val="20000"/>
                        <a:lumOff val="80000"/>
                      </a:schemeClr>
                    </a:solidFill>
                  </a:tcPr>
                </a:tc>
                <a:tc>
                  <a:txBody>
                    <a:bodyPr/>
                    <a:lstStyle/>
                    <a:p>
                      <a:pPr algn="ctr"/>
                      <a:r>
                        <a:rPr lang="en-US" b="0" dirty="0"/>
                        <a:t>7</a:t>
                      </a:r>
                    </a:p>
                  </a:txBody>
                  <a:tcPr>
                    <a:solidFill>
                      <a:schemeClr val="accent4">
                        <a:lumMod val="20000"/>
                        <a:lumOff val="80000"/>
                      </a:schemeClr>
                    </a:solidFill>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3</a:t>
                      </a:r>
                    </a:p>
                  </a:txBody>
                  <a:tcPr>
                    <a:solidFill>
                      <a:schemeClr val="accent4">
                        <a:lumMod val="20000"/>
                        <a:lumOff val="80000"/>
                      </a:schemeClr>
                    </a:solidFill>
                  </a:tcPr>
                </a:tc>
                <a:extLst>
                  <a:ext uri="{0D108BD9-81ED-4DB2-BD59-A6C34878D82A}">
                    <a16:rowId xmlns="" xmlns:a16="http://schemas.microsoft.com/office/drawing/2014/main" val="2752251814"/>
                  </a:ext>
                </a:extLst>
              </a:tr>
              <a:tr h="322688">
                <a:tc>
                  <a:txBody>
                    <a:bodyPr/>
                    <a:lstStyle/>
                    <a:p>
                      <a:pPr algn="ctr"/>
                      <a:r>
                        <a:rPr lang="en-US" b="0" dirty="0"/>
                        <a:t>9</a:t>
                      </a:r>
                    </a:p>
                  </a:txBody>
                  <a:tcPr/>
                </a:tc>
                <a:tc>
                  <a:txBody>
                    <a:bodyPr/>
                    <a:lstStyle/>
                    <a:p>
                      <a:pPr algn="ctr"/>
                      <a:r>
                        <a:rPr lang="en-US" b="0" dirty="0"/>
                        <a:t>2</a:t>
                      </a:r>
                    </a:p>
                  </a:txBody>
                  <a:tcPr/>
                </a:tc>
                <a:tc>
                  <a:txBody>
                    <a:bodyPr/>
                    <a:lstStyle/>
                    <a:p>
                      <a:pPr algn="ctr"/>
                      <a:r>
                        <a:rPr lang="en-US" b="0" dirty="0"/>
                        <a:t>5</a:t>
                      </a:r>
                    </a:p>
                  </a:txBody>
                  <a:tcPr/>
                </a:tc>
                <a:extLst>
                  <a:ext uri="{0D108BD9-81ED-4DB2-BD59-A6C34878D82A}">
                    <a16:rowId xmlns="" xmlns:a16="http://schemas.microsoft.com/office/drawing/2014/main" val="832363110"/>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4016283144"/>
              </p:ext>
            </p:extLst>
          </p:nvPr>
        </p:nvGraphicFramePr>
        <p:xfrm>
          <a:off x="5482951" y="2568263"/>
          <a:ext cx="1006611" cy="787018"/>
        </p:xfrm>
        <a:graphic>
          <a:graphicData uri="http://schemas.openxmlformats.org/drawingml/2006/table">
            <a:tbl>
              <a:tblPr firstRow="1" bandRow="1">
                <a:tableStyleId>{69CF1AB2-1976-4502-BF36-3FF5EA218861}</a:tableStyleId>
              </a:tblPr>
              <a:tblGrid>
                <a:gridCol w="508970">
                  <a:extLst>
                    <a:ext uri="{9D8B030D-6E8A-4147-A177-3AD203B41FA5}">
                      <a16:colId xmlns="" xmlns:a16="http://schemas.microsoft.com/office/drawing/2014/main" val="3461937993"/>
                    </a:ext>
                  </a:extLst>
                </a:gridCol>
                <a:gridCol w="497641">
                  <a:extLst>
                    <a:ext uri="{9D8B030D-6E8A-4147-A177-3AD203B41FA5}">
                      <a16:colId xmlns="" xmlns:a16="http://schemas.microsoft.com/office/drawing/2014/main" val="2926739362"/>
                    </a:ext>
                  </a:extLst>
                </a:gridCol>
              </a:tblGrid>
              <a:tr h="408023">
                <a:tc>
                  <a:txBody>
                    <a:bodyPr/>
                    <a:lstStyle/>
                    <a:p>
                      <a:pPr algn="ctr"/>
                      <a:r>
                        <a:rPr lang="en-US" b="0" dirty="0"/>
                        <a:t>6 </a:t>
                      </a:r>
                    </a:p>
                  </a:txBody>
                  <a:tcPr/>
                </a:tc>
                <a:tc>
                  <a:txBody>
                    <a:bodyPr/>
                    <a:lstStyle/>
                    <a:p>
                      <a:pPr algn="ctr"/>
                      <a:r>
                        <a:rPr lang="en-US" b="0" dirty="0"/>
                        <a:t>7 </a:t>
                      </a:r>
                    </a:p>
                  </a:txBody>
                  <a:tcPr>
                    <a:solidFill>
                      <a:schemeClr val="accent4">
                        <a:lumMod val="20000"/>
                        <a:lumOff val="80000"/>
                      </a:schemeClr>
                    </a:solidFill>
                  </a:tcPr>
                </a:tc>
                <a:extLst>
                  <a:ext uri="{0D108BD9-81ED-4DB2-BD59-A6C34878D82A}">
                    <a16:rowId xmlns="" xmlns:a16="http://schemas.microsoft.com/office/drawing/2014/main" val="1151620935"/>
                  </a:ext>
                </a:extLst>
              </a:tr>
              <a:tr h="378995">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a:cxnSpLocks/>
          </p:cNvCxnSpPr>
          <p:nvPr/>
        </p:nvCxnSpPr>
        <p:spPr>
          <a:xfrm flipV="1">
            <a:off x="2912644" y="1773576"/>
            <a:ext cx="941294" cy="51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4F035B9B-BCEC-CD4C-87CA-C4F3CCFB88A6}"/>
              </a:ext>
            </a:extLst>
          </p:cNvPr>
          <p:cNvSpPr txBox="1"/>
          <p:nvPr/>
        </p:nvSpPr>
        <p:spPr>
          <a:xfrm>
            <a:off x="3611375" y="1220104"/>
            <a:ext cx="1921249" cy="338554"/>
          </a:xfrm>
          <a:prstGeom prst="rect">
            <a:avLst/>
          </a:prstGeom>
          <a:noFill/>
        </p:spPr>
        <p:txBody>
          <a:bodyPr wrap="square" rtlCol="0">
            <a:spAutoFit/>
          </a:bodyPr>
          <a:lstStyle/>
          <a:p>
            <a:r>
              <a:rPr lang="en-US" sz="1600" dirty="0"/>
              <a:t>2 x 2 max pooling</a:t>
            </a:r>
          </a:p>
        </p:txBody>
      </p:sp>
      <p:cxnSp>
        <p:nvCxnSpPr>
          <p:cNvPr id="29" name="Straight Arrow Connector 28">
            <a:extLst>
              <a:ext uri="{FF2B5EF4-FFF2-40B4-BE49-F238E27FC236}">
                <a16:creationId xmlns="" xmlns:a16="http://schemas.microsoft.com/office/drawing/2014/main" id="{377A3DE7-CC10-7A46-9AF6-E08581CE5D5B}"/>
              </a:ext>
            </a:extLst>
          </p:cNvPr>
          <p:cNvCxnSpPr>
            <a:cxnSpLocks/>
          </p:cNvCxnSpPr>
          <p:nvPr/>
        </p:nvCxnSpPr>
        <p:spPr>
          <a:xfrm>
            <a:off x="5195444" y="1805005"/>
            <a:ext cx="807105" cy="45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672D62CC-6A9D-AD43-A96C-70C52194C54C}"/>
              </a:ext>
            </a:extLst>
          </p:cNvPr>
          <p:cNvSpPr txBox="1"/>
          <p:nvPr/>
        </p:nvSpPr>
        <p:spPr>
          <a:xfrm>
            <a:off x="3739229" y="1878636"/>
            <a:ext cx="1564859" cy="338554"/>
          </a:xfrm>
          <a:prstGeom prst="rect">
            <a:avLst/>
          </a:prstGeom>
          <a:noFill/>
        </p:spPr>
        <p:txBody>
          <a:bodyPr wrap="square" rtlCol="0">
            <a:spAutoFit/>
          </a:bodyPr>
          <a:lstStyle/>
          <a:p>
            <a:r>
              <a:rPr lang="en-GB" sz="1600" dirty="0"/>
              <a:t>max(6,7,4,3)=7</a:t>
            </a:r>
            <a:endParaRPr lang="en-US" sz="1600" dirty="0"/>
          </a:p>
        </p:txBody>
      </p:sp>
    </p:spTree>
    <p:extLst>
      <p:ext uri="{BB962C8B-B14F-4D97-AF65-F5344CB8AC3E}">
        <p14:creationId xmlns:p14="http://schemas.microsoft.com/office/powerpoint/2010/main" val="7466043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956139204"/>
              </p:ext>
            </p:extLst>
          </p:nvPr>
        </p:nvGraphicFramePr>
        <p:xfrm>
          <a:off x="2507855" y="2446020"/>
          <a:ext cx="1103520" cy="1097280"/>
        </p:xfrm>
        <a:graphic>
          <a:graphicData uri="http://schemas.openxmlformats.org/drawingml/2006/table">
            <a:tbl>
              <a:tblPr firstRow="1" bandRow="1">
                <a:tableStyleId>{D7AC3CCA-C797-4891-BE02-D94E43425B78}</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5</a:t>
                      </a:r>
                    </a:p>
                  </a:txBody>
                  <a:tcPr/>
                </a:tc>
                <a:tc>
                  <a:txBody>
                    <a:bodyPr/>
                    <a:lstStyle/>
                    <a:p>
                      <a:pPr algn="ctr"/>
                      <a:r>
                        <a:rPr lang="en-US" b="0" dirty="0"/>
                        <a:t>6</a:t>
                      </a:r>
                    </a:p>
                  </a:txBody>
                  <a:tcPr/>
                </a:tc>
                <a:tc>
                  <a:txBody>
                    <a:bodyPr/>
                    <a:lstStyle/>
                    <a:p>
                      <a:pPr algn="ctr"/>
                      <a:r>
                        <a:rPr lang="en-US" b="0" dirty="0"/>
                        <a:t>7</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solidFill>
                      <a:schemeClr val="accent4">
                        <a:lumMod val="20000"/>
                        <a:lumOff val="80000"/>
                      </a:schemeClr>
                    </a:solidFill>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3</a:t>
                      </a:r>
                    </a:p>
                  </a:txBody>
                  <a:tcPr/>
                </a:tc>
                <a:extLst>
                  <a:ext uri="{0D108BD9-81ED-4DB2-BD59-A6C34878D82A}">
                    <a16:rowId xmlns="" xmlns:a16="http://schemas.microsoft.com/office/drawing/2014/main" val="2752251814"/>
                  </a:ext>
                </a:extLst>
              </a:tr>
              <a:tr h="322688">
                <a:tc>
                  <a:txBody>
                    <a:bodyPr/>
                    <a:lstStyle/>
                    <a:p>
                      <a:pPr algn="ctr"/>
                      <a:r>
                        <a:rPr lang="en-US" b="0" dirty="0"/>
                        <a:t>9</a:t>
                      </a:r>
                    </a:p>
                  </a:txBody>
                  <a:tcPr>
                    <a:solidFill>
                      <a:schemeClr val="accent4">
                        <a:lumMod val="20000"/>
                        <a:lumOff val="80000"/>
                      </a:schemeClr>
                    </a:solidFill>
                  </a:tcPr>
                </a:tc>
                <a:tc>
                  <a:txBody>
                    <a:bodyPr/>
                    <a:lstStyle/>
                    <a:p>
                      <a:pPr algn="ctr"/>
                      <a:r>
                        <a:rPr lang="en-US" b="0" dirty="0"/>
                        <a:t>2</a:t>
                      </a:r>
                    </a:p>
                  </a:txBody>
                  <a:tcPr>
                    <a:solidFill>
                      <a:schemeClr val="accent4">
                        <a:lumMod val="20000"/>
                        <a:lumOff val="80000"/>
                      </a:schemeClr>
                    </a:solidFill>
                  </a:tcPr>
                </a:tc>
                <a:tc>
                  <a:txBody>
                    <a:bodyPr/>
                    <a:lstStyle/>
                    <a:p>
                      <a:pPr algn="ctr"/>
                      <a:r>
                        <a:rPr lang="en-US" b="0" dirty="0"/>
                        <a:t>5</a:t>
                      </a:r>
                    </a:p>
                  </a:txBody>
                  <a:tcPr/>
                </a:tc>
                <a:extLst>
                  <a:ext uri="{0D108BD9-81ED-4DB2-BD59-A6C34878D82A}">
                    <a16:rowId xmlns="" xmlns:a16="http://schemas.microsoft.com/office/drawing/2014/main" val="832363110"/>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1869740507"/>
              </p:ext>
            </p:extLst>
          </p:nvPr>
        </p:nvGraphicFramePr>
        <p:xfrm>
          <a:off x="5482951" y="2568263"/>
          <a:ext cx="1006611" cy="787018"/>
        </p:xfrm>
        <a:graphic>
          <a:graphicData uri="http://schemas.openxmlformats.org/drawingml/2006/table">
            <a:tbl>
              <a:tblPr firstRow="1" bandRow="1">
                <a:tableStyleId>{69CF1AB2-1976-4502-BF36-3FF5EA218861}</a:tableStyleId>
              </a:tblPr>
              <a:tblGrid>
                <a:gridCol w="508970">
                  <a:extLst>
                    <a:ext uri="{9D8B030D-6E8A-4147-A177-3AD203B41FA5}">
                      <a16:colId xmlns="" xmlns:a16="http://schemas.microsoft.com/office/drawing/2014/main" val="3461937993"/>
                    </a:ext>
                  </a:extLst>
                </a:gridCol>
                <a:gridCol w="497641">
                  <a:extLst>
                    <a:ext uri="{9D8B030D-6E8A-4147-A177-3AD203B41FA5}">
                      <a16:colId xmlns="" xmlns:a16="http://schemas.microsoft.com/office/drawing/2014/main" val="2926739362"/>
                    </a:ext>
                  </a:extLst>
                </a:gridCol>
              </a:tblGrid>
              <a:tr h="408023">
                <a:tc>
                  <a:txBody>
                    <a:bodyPr/>
                    <a:lstStyle/>
                    <a:p>
                      <a:pPr algn="ctr"/>
                      <a:r>
                        <a:rPr lang="en-US" b="0" dirty="0"/>
                        <a:t>6 </a:t>
                      </a:r>
                    </a:p>
                  </a:txBody>
                  <a:tcPr/>
                </a:tc>
                <a:tc>
                  <a:txBody>
                    <a:bodyPr/>
                    <a:lstStyle/>
                    <a:p>
                      <a:pPr algn="ctr"/>
                      <a:r>
                        <a:rPr lang="en-US" b="0" dirty="0"/>
                        <a:t>7 </a:t>
                      </a:r>
                    </a:p>
                  </a:txBody>
                  <a:tcPr/>
                </a:tc>
                <a:extLst>
                  <a:ext uri="{0D108BD9-81ED-4DB2-BD59-A6C34878D82A}">
                    <a16:rowId xmlns="" xmlns:a16="http://schemas.microsoft.com/office/drawing/2014/main" val="1151620935"/>
                  </a:ext>
                </a:extLst>
              </a:tr>
              <a:tr h="378995">
                <a:tc>
                  <a:txBody>
                    <a:bodyPr/>
                    <a:lstStyle/>
                    <a:p>
                      <a:pPr algn="ctr"/>
                      <a:r>
                        <a:rPr lang="en-US" b="0" dirty="0" smtClean="0"/>
                        <a:t>9</a:t>
                      </a:r>
                      <a:endParaRPr lang="en-US" b="0" dirty="0"/>
                    </a:p>
                  </a:txBody>
                  <a:tcPr>
                    <a:solidFill>
                      <a:schemeClr val="accent4">
                        <a:lumMod val="20000"/>
                        <a:lumOff val="80000"/>
                      </a:schemeClr>
                    </a:solidFill>
                  </a:tcPr>
                </a:tc>
                <a:tc>
                  <a:txBody>
                    <a:bodyPr/>
                    <a:lstStyle/>
                    <a:p>
                      <a:pPr algn="ctr"/>
                      <a:r>
                        <a:rPr lang="en-US" b="0" dirty="0"/>
                        <a:t> </a:t>
                      </a:r>
                    </a:p>
                  </a:txBody>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a:cxnSpLocks/>
          </p:cNvCxnSpPr>
          <p:nvPr/>
        </p:nvCxnSpPr>
        <p:spPr>
          <a:xfrm flipV="1">
            <a:off x="2912644" y="1773576"/>
            <a:ext cx="941294" cy="51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4F035B9B-BCEC-CD4C-87CA-C4F3CCFB88A6}"/>
              </a:ext>
            </a:extLst>
          </p:cNvPr>
          <p:cNvSpPr txBox="1"/>
          <p:nvPr/>
        </p:nvSpPr>
        <p:spPr>
          <a:xfrm>
            <a:off x="3611375" y="1220104"/>
            <a:ext cx="1921249" cy="338554"/>
          </a:xfrm>
          <a:prstGeom prst="rect">
            <a:avLst/>
          </a:prstGeom>
          <a:noFill/>
        </p:spPr>
        <p:txBody>
          <a:bodyPr wrap="square" rtlCol="0">
            <a:spAutoFit/>
          </a:bodyPr>
          <a:lstStyle/>
          <a:p>
            <a:r>
              <a:rPr lang="en-US" sz="1600" dirty="0"/>
              <a:t>2 x 2 max pooling</a:t>
            </a:r>
          </a:p>
        </p:txBody>
      </p:sp>
      <p:cxnSp>
        <p:nvCxnSpPr>
          <p:cNvPr id="29" name="Straight Arrow Connector 28">
            <a:extLst>
              <a:ext uri="{FF2B5EF4-FFF2-40B4-BE49-F238E27FC236}">
                <a16:creationId xmlns="" xmlns:a16="http://schemas.microsoft.com/office/drawing/2014/main" id="{377A3DE7-CC10-7A46-9AF6-E08581CE5D5B}"/>
              </a:ext>
            </a:extLst>
          </p:cNvPr>
          <p:cNvCxnSpPr>
            <a:cxnSpLocks/>
          </p:cNvCxnSpPr>
          <p:nvPr/>
        </p:nvCxnSpPr>
        <p:spPr>
          <a:xfrm>
            <a:off x="5195444" y="1805005"/>
            <a:ext cx="807105" cy="45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672D62CC-6A9D-AD43-A96C-70C52194C54C}"/>
              </a:ext>
            </a:extLst>
          </p:cNvPr>
          <p:cNvSpPr txBox="1"/>
          <p:nvPr/>
        </p:nvSpPr>
        <p:spPr>
          <a:xfrm>
            <a:off x="3611374" y="1906526"/>
            <a:ext cx="1921249" cy="338554"/>
          </a:xfrm>
          <a:prstGeom prst="rect">
            <a:avLst/>
          </a:prstGeom>
          <a:noFill/>
        </p:spPr>
        <p:txBody>
          <a:bodyPr wrap="square" rtlCol="0">
            <a:spAutoFit/>
          </a:bodyPr>
          <a:lstStyle/>
          <a:p>
            <a:r>
              <a:rPr lang="en-GB" sz="1600" dirty="0"/>
              <a:t>max(3,4, 9, 2)=9</a:t>
            </a:r>
            <a:endParaRPr lang="en-US" sz="1600" dirty="0"/>
          </a:p>
        </p:txBody>
      </p:sp>
    </p:spTree>
    <p:extLst>
      <p:ext uri="{BB962C8B-B14F-4D97-AF65-F5344CB8AC3E}">
        <p14:creationId xmlns:p14="http://schemas.microsoft.com/office/powerpoint/2010/main" val="2023246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graphicFrame>
        <p:nvGraphicFramePr>
          <p:cNvPr id="4" name="Table 4">
            <a:extLst>
              <a:ext uri="{FF2B5EF4-FFF2-40B4-BE49-F238E27FC236}">
                <a16:creationId xmlns="" xmlns:a16="http://schemas.microsoft.com/office/drawing/2014/main" id="{76E8A689-6E29-E549-9AC1-83C8DF56DFB8}"/>
              </a:ext>
            </a:extLst>
          </p:cNvPr>
          <p:cNvGraphicFramePr>
            <a:graphicFrameLocks noGrp="1"/>
          </p:cNvGraphicFramePr>
          <p:nvPr>
            <p:extLst>
              <p:ext uri="{D42A27DB-BD31-4B8C-83A1-F6EECF244321}">
                <p14:modId xmlns:p14="http://schemas.microsoft.com/office/powerpoint/2010/main" val="3376102542"/>
              </p:ext>
            </p:extLst>
          </p:nvPr>
        </p:nvGraphicFramePr>
        <p:xfrm>
          <a:off x="2507855" y="2446020"/>
          <a:ext cx="1103520" cy="1097280"/>
        </p:xfrm>
        <a:graphic>
          <a:graphicData uri="http://schemas.openxmlformats.org/drawingml/2006/table">
            <a:tbl>
              <a:tblPr firstRow="1" bandRow="1">
                <a:tableStyleId>{D7AC3CCA-C797-4891-BE02-D94E43425B78}</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5</a:t>
                      </a:r>
                    </a:p>
                  </a:txBody>
                  <a:tcPr/>
                </a:tc>
                <a:tc>
                  <a:txBody>
                    <a:bodyPr/>
                    <a:lstStyle/>
                    <a:p>
                      <a:pPr algn="ctr"/>
                      <a:r>
                        <a:rPr lang="en-US" b="0" dirty="0"/>
                        <a:t>6</a:t>
                      </a:r>
                    </a:p>
                  </a:txBody>
                  <a:tcPr/>
                </a:tc>
                <a:tc>
                  <a:txBody>
                    <a:bodyPr/>
                    <a:lstStyle/>
                    <a:p>
                      <a:pPr algn="ctr"/>
                      <a:r>
                        <a:rPr lang="en-US" b="0" dirty="0"/>
                        <a:t>7</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3</a:t>
                      </a:r>
                    </a:p>
                  </a:txBody>
                  <a:tcPr>
                    <a:solidFill>
                      <a:schemeClr val="accent4">
                        <a:lumMod val="20000"/>
                        <a:lumOff val="80000"/>
                      </a:schemeClr>
                    </a:solidFill>
                  </a:tcPr>
                </a:tc>
                <a:extLst>
                  <a:ext uri="{0D108BD9-81ED-4DB2-BD59-A6C34878D82A}">
                    <a16:rowId xmlns="" xmlns:a16="http://schemas.microsoft.com/office/drawing/2014/main" val="2752251814"/>
                  </a:ext>
                </a:extLst>
              </a:tr>
              <a:tr h="322688">
                <a:tc>
                  <a:txBody>
                    <a:bodyPr/>
                    <a:lstStyle/>
                    <a:p>
                      <a:pPr algn="ctr"/>
                      <a:r>
                        <a:rPr lang="en-US" b="0" dirty="0"/>
                        <a:t>9</a:t>
                      </a:r>
                    </a:p>
                  </a:txBody>
                  <a:tcPr/>
                </a:tc>
                <a:tc>
                  <a:txBody>
                    <a:bodyPr/>
                    <a:lstStyle/>
                    <a:p>
                      <a:pPr algn="ctr"/>
                      <a:r>
                        <a:rPr lang="en-US" b="0" dirty="0"/>
                        <a:t>2</a:t>
                      </a:r>
                    </a:p>
                  </a:txBody>
                  <a:tcPr>
                    <a:solidFill>
                      <a:schemeClr val="accent4">
                        <a:lumMod val="20000"/>
                        <a:lumOff val="80000"/>
                      </a:schemeClr>
                    </a:solidFill>
                  </a:tcPr>
                </a:tc>
                <a:tc>
                  <a:txBody>
                    <a:bodyPr/>
                    <a:lstStyle/>
                    <a:p>
                      <a:pPr algn="ctr"/>
                      <a:r>
                        <a:rPr lang="en-US" b="0" dirty="0"/>
                        <a:t>5</a:t>
                      </a:r>
                    </a:p>
                  </a:txBody>
                  <a:tcPr>
                    <a:solidFill>
                      <a:schemeClr val="accent4">
                        <a:lumMod val="20000"/>
                        <a:lumOff val="80000"/>
                      </a:schemeClr>
                    </a:solidFill>
                  </a:tcPr>
                </a:tc>
                <a:extLst>
                  <a:ext uri="{0D108BD9-81ED-4DB2-BD59-A6C34878D82A}">
                    <a16:rowId xmlns="" xmlns:a16="http://schemas.microsoft.com/office/drawing/2014/main" val="832363110"/>
                  </a:ext>
                </a:extLst>
              </a:tr>
            </a:tbl>
          </a:graphicData>
        </a:graphic>
      </p:graphicFrame>
      <p:graphicFrame>
        <p:nvGraphicFramePr>
          <p:cNvPr id="13" name="Table 4">
            <a:extLst>
              <a:ext uri="{FF2B5EF4-FFF2-40B4-BE49-F238E27FC236}">
                <a16:creationId xmlns="" xmlns:a16="http://schemas.microsoft.com/office/drawing/2014/main" id="{DED18EE4-1652-1B45-BDED-6CB2494E32F7}"/>
              </a:ext>
            </a:extLst>
          </p:cNvPr>
          <p:cNvGraphicFramePr>
            <a:graphicFrameLocks noGrp="1"/>
          </p:cNvGraphicFramePr>
          <p:nvPr>
            <p:extLst>
              <p:ext uri="{D42A27DB-BD31-4B8C-83A1-F6EECF244321}">
                <p14:modId xmlns:p14="http://schemas.microsoft.com/office/powerpoint/2010/main" val="685044570"/>
              </p:ext>
            </p:extLst>
          </p:nvPr>
        </p:nvGraphicFramePr>
        <p:xfrm>
          <a:off x="5482951" y="2568263"/>
          <a:ext cx="1006611" cy="787018"/>
        </p:xfrm>
        <a:graphic>
          <a:graphicData uri="http://schemas.openxmlformats.org/drawingml/2006/table">
            <a:tbl>
              <a:tblPr firstRow="1" bandRow="1">
                <a:tableStyleId>{69CF1AB2-1976-4502-BF36-3FF5EA218861}</a:tableStyleId>
              </a:tblPr>
              <a:tblGrid>
                <a:gridCol w="508970">
                  <a:extLst>
                    <a:ext uri="{9D8B030D-6E8A-4147-A177-3AD203B41FA5}">
                      <a16:colId xmlns="" xmlns:a16="http://schemas.microsoft.com/office/drawing/2014/main" val="3461937993"/>
                    </a:ext>
                  </a:extLst>
                </a:gridCol>
                <a:gridCol w="497641">
                  <a:extLst>
                    <a:ext uri="{9D8B030D-6E8A-4147-A177-3AD203B41FA5}">
                      <a16:colId xmlns="" xmlns:a16="http://schemas.microsoft.com/office/drawing/2014/main" val="2926739362"/>
                    </a:ext>
                  </a:extLst>
                </a:gridCol>
              </a:tblGrid>
              <a:tr h="408023">
                <a:tc>
                  <a:txBody>
                    <a:bodyPr/>
                    <a:lstStyle/>
                    <a:p>
                      <a:pPr algn="ctr"/>
                      <a:r>
                        <a:rPr lang="en-US" b="0" dirty="0"/>
                        <a:t>6 </a:t>
                      </a:r>
                    </a:p>
                  </a:txBody>
                  <a:tcPr/>
                </a:tc>
                <a:tc>
                  <a:txBody>
                    <a:bodyPr/>
                    <a:lstStyle/>
                    <a:p>
                      <a:pPr algn="ctr"/>
                      <a:r>
                        <a:rPr lang="en-US" b="0" dirty="0"/>
                        <a:t> 7</a:t>
                      </a:r>
                    </a:p>
                  </a:txBody>
                  <a:tcPr/>
                </a:tc>
                <a:extLst>
                  <a:ext uri="{0D108BD9-81ED-4DB2-BD59-A6C34878D82A}">
                    <a16:rowId xmlns="" xmlns:a16="http://schemas.microsoft.com/office/drawing/2014/main" val="1151620935"/>
                  </a:ext>
                </a:extLst>
              </a:tr>
              <a:tr h="378995">
                <a:tc>
                  <a:txBody>
                    <a:bodyPr/>
                    <a:lstStyle/>
                    <a:p>
                      <a:pPr algn="ctr"/>
                      <a:r>
                        <a:rPr lang="en-US" b="0" dirty="0"/>
                        <a:t>9 </a:t>
                      </a:r>
                    </a:p>
                  </a:txBody>
                  <a:tcPr/>
                </a:tc>
                <a:tc>
                  <a:txBody>
                    <a:bodyPr/>
                    <a:lstStyle/>
                    <a:p>
                      <a:pPr algn="ctr"/>
                      <a:r>
                        <a:rPr lang="en-US" b="0" dirty="0"/>
                        <a:t>5 </a:t>
                      </a:r>
                    </a:p>
                  </a:txBody>
                  <a:tcPr>
                    <a:solidFill>
                      <a:schemeClr val="accent4">
                        <a:lumMod val="20000"/>
                        <a:lumOff val="80000"/>
                      </a:schemeClr>
                    </a:solidFill>
                  </a:tcPr>
                </a:tc>
                <a:extLst>
                  <a:ext uri="{0D108BD9-81ED-4DB2-BD59-A6C34878D82A}">
                    <a16:rowId xmlns="" xmlns:a16="http://schemas.microsoft.com/office/drawing/2014/main" val="2752251814"/>
                  </a:ext>
                </a:extLst>
              </a:tr>
            </a:tbl>
          </a:graphicData>
        </a:graphic>
      </p:graphicFrame>
      <p:cxnSp>
        <p:nvCxnSpPr>
          <p:cNvPr id="6" name="Straight Arrow Connector 5">
            <a:extLst>
              <a:ext uri="{FF2B5EF4-FFF2-40B4-BE49-F238E27FC236}">
                <a16:creationId xmlns="" xmlns:a16="http://schemas.microsoft.com/office/drawing/2014/main" id="{62C8CC5C-B288-3849-AB7A-4DA05B51CBBE}"/>
              </a:ext>
            </a:extLst>
          </p:cNvPr>
          <p:cNvCxnSpPr>
            <a:cxnSpLocks/>
          </p:cNvCxnSpPr>
          <p:nvPr/>
        </p:nvCxnSpPr>
        <p:spPr>
          <a:xfrm flipV="1">
            <a:off x="2912644" y="1773576"/>
            <a:ext cx="941294" cy="51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4F035B9B-BCEC-CD4C-87CA-C4F3CCFB88A6}"/>
              </a:ext>
            </a:extLst>
          </p:cNvPr>
          <p:cNvSpPr txBox="1"/>
          <p:nvPr/>
        </p:nvSpPr>
        <p:spPr>
          <a:xfrm>
            <a:off x="3611375" y="1220104"/>
            <a:ext cx="1921249" cy="338554"/>
          </a:xfrm>
          <a:prstGeom prst="rect">
            <a:avLst/>
          </a:prstGeom>
          <a:noFill/>
        </p:spPr>
        <p:txBody>
          <a:bodyPr wrap="square" rtlCol="0">
            <a:spAutoFit/>
          </a:bodyPr>
          <a:lstStyle/>
          <a:p>
            <a:r>
              <a:rPr lang="en-US" sz="1600" dirty="0"/>
              <a:t>2 x 2 max pooling</a:t>
            </a:r>
          </a:p>
        </p:txBody>
      </p:sp>
      <p:cxnSp>
        <p:nvCxnSpPr>
          <p:cNvPr id="29" name="Straight Arrow Connector 28">
            <a:extLst>
              <a:ext uri="{FF2B5EF4-FFF2-40B4-BE49-F238E27FC236}">
                <a16:creationId xmlns="" xmlns:a16="http://schemas.microsoft.com/office/drawing/2014/main" id="{377A3DE7-CC10-7A46-9AF6-E08581CE5D5B}"/>
              </a:ext>
            </a:extLst>
          </p:cNvPr>
          <p:cNvCxnSpPr>
            <a:cxnSpLocks/>
          </p:cNvCxnSpPr>
          <p:nvPr/>
        </p:nvCxnSpPr>
        <p:spPr>
          <a:xfrm>
            <a:off x="5195444" y="1805005"/>
            <a:ext cx="807105" cy="45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672D62CC-6A9D-AD43-A96C-70C52194C54C}"/>
              </a:ext>
            </a:extLst>
          </p:cNvPr>
          <p:cNvSpPr txBox="1"/>
          <p:nvPr/>
        </p:nvSpPr>
        <p:spPr>
          <a:xfrm>
            <a:off x="3677747" y="1873444"/>
            <a:ext cx="1921249" cy="338554"/>
          </a:xfrm>
          <a:prstGeom prst="rect">
            <a:avLst/>
          </a:prstGeom>
          <a:noFill/>
        </p:spPr>
        <p:txBody>
          <a:bodyPr wrap="square" rtlCol="0">
            <a:spAutoFit/>
          </a:bodyPr>
          <a:lstStyle/>
          <a:p>
            <a:r>
              <a:rPr lang="en-GB" sz="1600" dirty="0"/>
              <a:t>max(4, 3, 2, 5)=5</a:t>
            </a:r>
            <a:endParaRPr lang="en-US" sz="1600" dirty="0"/>
          </a:p>
        </p:txBody>
      </p:sp>
    </p:spTree>
    <p:extLst>
      <p:ext uri="{BB962C8B-B14F-4D97-AF65-F5344CB8AC3E}">
        <p14:creationId xmlns:p14="http://schemas.microsoft.com/office/powerpoint/2010/main" val="415509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 xmlns:a16="http://schemas.microsoft.com/office/drawing/2014/main" id="{59E3DCF7-345D-402A-BD7F-1B22D05AB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552" y="1260875"/>
            <a:ext cx="4428554" cy="2342350"/>
          </a:xfrm>
          <a:prstGeom prst="rect">
            <a:avLst/>
          </a:prstGeom>
          <a:solidFill>
            <a:schemeClr val="bg1"/>
          </a:solidFill>
        </p:spPr>
      </p:pic>
      <p:sp>
        <p:nvSpPr>
          <p:cNvPr id="82" name="Perceptrons"/>
          <p:cNvSpPr txBox="1">
            <a:spLocks noGrp="1"/>
          </p:cNvSpPr>
          <p:nvPr>
            <p:ph type="title"/>
          </p:nvPr>
        </p:nvSpPr>
        <p:spPr>
          <a:prstGeom prst="rect">
            <a:avLst/>
          </a:prstGeom>
        </p:spPr>
        <p:txBody>
          <a:bodyPr/>
          <a:lstStyle/>
          <a:p>
            <a:r>
              <a:rPr dirty="0"/>
              <a:t>Perceptron</a:t>
            </a:r>
          </a:p>
        </p:txBody>
      </p:sp>
      <p:sp>
        <p:nvSpPr>
          <p:cNvPr id="83" name="Many connectionists use the same simple model of a neural system…"/>
          <p:cNvSpPr txBox="1">
            <a:spLocks noGrp="1"/>
          </p:cNvSpPr>
          <p:nvPr>
            <p:ph idx="1"/>
          </p:nvPr>
        </p:nvSpPr>
        <p:spPr>
          <a:xfrm>
            <a:off x="334294" y="1016505"/>
            <a:ext cx="4428554" cy="3110490"/>
          </a:xfrm>
          <a:prstGeom prst="rect">
            <a:avLst/>
          </a:prstGeom>
        </p:spPr>
        <p:txBody>
          <a:bodyPr/>
          <a:lstStyle/>
          <a:p>
            <a:pPr marL="0" indent="0">
              <a:lnSpc>
                <a:spcPct val="100000"/>
              </a:lnSpc>
              <a:spcBef>
                <a:spcPts val="500"/>
              </a:spcBef>
              <a:buNone/>
            </a:pPr>
            <a:r>
              <a:rPr lang="en-GB" dirty="0"/>
              <a:t>Neural Network is a c</a:t>
            </a:r>
            <a:r>
              <a:rPr dirty="0" err="1"/>
              <a:t>ollection</a:t>
            </a:r>
            <a:r>
              <a:rPr dirty="0"/>
              <a:t> of </a:t>
            </a:r>
            <a:r>
              <a:rPr i="1" dirty="0"/>
              <a:t>units</a:t>
            </a:r>
            <a:r>
              <a:rPr dirty="0"/>
              <a:t>, each of which has</a:t>
            </a:r>
            <a:r>
              <a:rPr lang="en-GB" dirty="0"/>
              <a:t>:</a:t>
            </a:r>
            <a:endParaRPr lang="en-GB" b="1" i="1" dirty="0"/>
          </a:p>
          <a:p>
            <a:pPr>
              <a:lnSpc>
                <a:spcPct val="100000"/>
              </a:lnSpc>
              <a:spcBef>
                <a:spcPts val="500"/>
              </a:spcBef>
            </a:pPr>
            <a:r>
              <a:rPr lang="en-GB" b="1" dirty="0"/>
              <a:t>I</a:t>
            </a:r>
            <a:r>
              <a:rPr b="1" dirty="0" err="1"/>
              <a:t>nputs</a:t>
            </a:r>
            <a:r>
              <a:rPr b="1" dirty="0"/>
              <a:t> </a:t>
            </a:r>
            <a:r>
              <a:rPr lang="en-GB" dirty="0"/>
              <a:t>from other units </a:t>
            </a:r>
            <a:r>
              <a:rPr dirty="0"/>
              <a:t>represent degree to which </a:t>
            </a:r>
            <a:r>
              <a:rPr lang="en-GB" dirty="0"/>
              <a:t>they</a:t>
            </a:r>
            <a:r>
              <a:rPr dirty="0"/>
              <a:t> </a:t>
            </a:r>
            <a:r>
              <a:rPr dirty="0" err="1"/>
              <a:t>activ</a:t>
            </a:r>
            <a:r>
              <a:rPr lang="en-GB" dirty="0"/>
              <a:t>ate</a:t>
            </a:r>
            <a:r>
              <a:rPr dirty="0"/>
              <a:t> </a:t>
            </a:r>
            <a:r>
              <a:rPr lang="en-GB" dirty="0"/>
              <a:t>– </a:t>
            </a:r>
            <a:r>
              <a:rPr lang="en-GB" i="1" dirty="0" err="1"/>
              <a:t>anology</a:t>
            </a:r>
            <a:r>
              <a:rPr lang="en-GB" dirty="0"/>
              <a:t>: </a:t>
            </a:r>
            <a:r>
              <a:rPr lang="en-GB" i="1" dirty="0"/>
              <a:t>dendrites</a:t>
            </a:r>
            <a:endParaRPr lang="en-GB" dirty="0"/>
          </a:p>
          <a:p>
            <a:pPr>
              <a:lnSpc>
                <a:spcPct val="100000"/>
              </a:lnSpc>
              <a:spcBef>
                <a:spcPts val="500"/>
              </a:spcBef>
            </a:pPr>
            <a:r>
              <a:rPr lang="en-GB" b="1" dirty="0"/>
              <a:t>W</a:t>
            </a:r>
            <a:r>
              <a:rPr b="1" dirty="0"/>
              <a:t>eights</a:t>
            </a:r>
            <a:r>
              <a:rPr dirty="0"/>
              <a:t> represent how much </a:t>
            </a:r>
            <a:r>
              <a:rPr lang="en-GB" dirty="0"/>
              <a:t>a </a:t>
            </a:r>
            <a:r>
              <a:rPr dirty="0"/>
              <a:t>unit </a:t>
            </a:r>
            <a:r>
              <a:rPr lang="en-GB" dirty="0"/>
              <a:t>is </a:t>
            </a:r>
            <a:r>
              <a:rPr dirty="0"/>
              <a:t>affected by activity of other units</a:t>
            </a:r>
            <a:r>
              <a:rPr lang="en-GB" dirty="0"/>
              <a:t> - </a:t>
            </a:r>
            <a:r>
              <a:rPr lang="en-GB" i="1" dirty="0" err="1"/>
              <a:t>anology</a:t>
            </a:r>
            <a:r>
              <a:rPr lang="en-GB" dirty="0"/>
              <a:t>: </a:t>
            </a:r>
            <a:r>
              <a:rPr lang="en-GB" i="1" dirty="0"/>
              <a:t>synapse</a:t>
            </a:r>
          </a:p>
          <a:p>
            <a:pPr>
              <a:lnSpc>
                <a:spcPct val="100000"/>
              </a:lnSpc>
              <a:spcBef>
                <a:spcPts val="500"/>
              </a:spcBef>
            </a:pPr>
            <a:r>
              <a:rPr lang="en-GB" i="1" dirty="0"/>
              <a:t>T</a:t>
            </a:r>
            <a:r>
              <a:rPr i="1" dirty="0" err="1"/>
              <a:t>hreshold</a:t>
            </a:r>
            <a:r>
              <a:rPr dirty="0"/>
              <a:t> that </a:t>
            </a:r>
            <a:r>
              <a:rPr i="1" dirty="0"/>
              <a:t>sum</a:t>
            </a:r>
            <a:r>
              <a:rPr dirty="0"/>
              <a:t> of weighted inputs exceed</a:t>
            </a:r>
            <a:r>
              <a:rPr lang="en-GB" dirty="0"/>
              <a:t>s</a:t>
            </a:r>
            <a:r>
              <a:rPr dirty="0"/>
              <a:t> to cause firing</a:t>
            </a:r>
            <a:endParaRPr lang="en-GB" dirty="0"/>
          </a:p>
          <a:p>
            <a:pPr>
              <a:lnSpc>
                <a:spcPct val="100000"/>
              </a:lnSpc>
              <a:spcBef>
                <a:spcPts val="500"/>
              </a:spcBef>
            </a:pPr>
            <a:r>
              <a:rPr lang="en-GB" dirty="0"/>
              <a:t>S</a:t>
            </a:r>
            <a:r>
              <a:rPr dirty="0"/>
              <a:t>ingle </a:t>
            </a:r>
            <a:r>
              <a:rPr b="1" i="1" dirty="0"/>
              <a:t>output</a:t>
            </a:r>
            <a:r>
              <a:rPr dirty="0"/>
              <a:t> that connects to inputs of other units</a:t>
            </a:r>
            <a:r>
              <a:rPr lang="en-GB" dirty="0"/>
              <a:t> - </a:t>
            </a:r>
            <a:r>
              <a:rPr lang="en-GB" i="1" dirty="0" err="1"/>
              <a:t>anology</a:t>
            </a:r>
            <a:r>
              <a:rPr lang="en-GB" dirty="0"/>
              <a:t>: </a:t>
            </a:r>
            <a:r>
              <a:rPr lang="en-GB" i="1" dirty="0"/>
              <a:t>axon</a:t>
            </a:r>
            <a:endParaRPr lang="en-GB" dirty="0"/>
          </a:p>
        </p:txBody>
      </p:sp>
    </p:spTree>
    <p:extLst>
      <p:ext uri="{BB962C8B-B14F-4D97-AF65-F5344CB8AC3E}">
        <p14:creationId xmlns:p14="http://schemas.microsoft.com/office/powerpoint/2010/main" val="284274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a:t>Convolutional Neural Networks</a:t>
            </a:r>
            <a:endParaRPr/>
          </a:p>
        </p:txBody>
      </p:sp>
      <p:pic>
        <p:nvPicPr>
          <p:cNvPr id="685" name="Google Shape;685;p83" descr="Pdf" title="Open PDF of 'Understanding Convolutional Neural Networks for Text Classification'"/>
          <p:cNvPicPr preferRelativeResize="0"/>
          <p:nvPr/>
        </p:nvPicPr>
        <p:blipFill>
          <a:blip r:embed="rId3">
            <a:alphaModFix/>
          </a:blip>
          <a:stretch>
            <a:fillRect/>
          </a:stretch>
        </p:blipFill>
        <p:spPr>
          <a:xfrm rot="10800000">
            <a:off x="454350" y="4991100"/>
            <a:ext cx="2850" cy="2850"/>
          </a:xfrm>
          <a:prstGeom prst="rect">
            <a:avLst/>
          </a:prstGeom>
          <a:noFill/>
          <a:ln>
            <a:noFill/>
          </a:ln>
        </p:spPr>
      </p:pic>
      <p:pic>
        <p:nvPicPr>
          <p:cNvPr id="686" name="Google Shape;686;p83" descr="Export" title="Export 'Understanding Convolutional Neural Networks for Text Classification' to bib format"/>
          <p:cNvPicPr preferRelativeResize="0"/>
          <p:nvPr/>
        </p:nvPicPr>
        <p:blipFill>
          <a:blip r:embed="rId4">
            <a:alphaModFix/>
          </a:blip>
          <a:stretch>
            <a:fillRect/>
          </a:stretch>
        </p:blipFill>
        <p:spPr>
          <a:xfrm rot="10800000">
            <a:off x="301950" y="4991100"/>
            <a:ext cx="2850" cy="2850"/>
          </a:xfrm>
          <a:prstGeom prst="rect">
            <a:avLst/>
          </a:prstGeom>
          <a:noFill/>
          <a:ln>
            <a:noFill/>
          </a:ln>
        </p:spPr>
      </p:pic>
      <p:pic>
        <p:nvPicPr>
          <p:cNvPr id="687" name="Google Shape;687;p83" descr="Search" title="Search for 'Understanding Convolutional Neural Networks for Text Classification' on Google"/>
          <p:cNvPicPr preferRelativeResize="0"/>
          <p:nvPr/>
        </p:nvPicPr>
        <p:blipFill>
          <a:blip r:embed="rId5">
            <a:alphaModFix/>
          </a:blip>
          <a:stretch>
            <a:fillRect/>
          </a:stretch>
        </p:blipFill>
        <p:spPr>
          <a:xfrm rot="10800000">
            <a:off x="149550" y="4991100"/>
            <a:ext cx="2850" cy="2850"/>
          </a:xfrm>
          <a:prstGeom prst="rect">
            <a:avLst/>
          </a:prstGeom>
          <a:noFill/>
          <a:ln>
            <a:noFill/>
          </a:ln>
        </p:spPr>
      </p:pic>
      <p:sp>
        <p:nvSpPr>
          <p:cNvPr id="20" name="TextBox 19">
            <a:extLst>
              <a:ext uri="{FF2B5EF4-FFF2-40B4-BE49-F238E27FC236}">
                <a16:creationId xmlns="" xmlns:a16="http://schemas.microsoft.com/office/drawing/2014/main" id="{FBF95E34-502A-8B47-90CB-5061ACD7897D}"/>
              </a:ext>
            </a:extLst>
          </p:cNvPr>
          <p:cNvSpPr txBox="1"/>
          <p:nvPr/>
        </p:nvSpPr>
        <p:spPr>
          <a:xfrm>
            <a:off x="339546" y="1011693"/>
            <a:ext cx="7827005" cy="648896"/>
          </a:xfrm>
          <a:prstGeom prst="rect">
            <a:avLst/>
          </a:prstGeom>
          <a:noFill/>
        </p:spPr>
        <p:txBody>
          <a:bodyPr wrap="square">
            <a:spAutoFit/>
          </a:bodyPr>
          <a:lstStyle/>
          <a:p>
            <a:pPr marL="285750" indent="-285750">
              <a:spcBef>
                <a:spcPts val="500"/>
              </a:spcBef>
              <a:buFont typeface="Arial" panose="020B0604020202020204" pitchFamily="34" charset="0"/>
              <a:buChar char="•"/>
            </a:pPr>
            <a:r>
              <a:rPr lang="en-GB" sz="1600" dirty="0"/>
              <a:t>Several convolutional layers are typically applied sequentially</a:t>
            </a:r>
          </a:p>
          <a:p>
            <a:pPr marL="285750" indent="-285750">
              <a:spcBef>
                <a:spcPts val="500"/>
              </a:spcBef>
              <a:buFont typeface="Arial" panose="020B0604020202020204" pitchFamily="34" charset="0"/>
              <a:buChar char="•"/>
            </a:pPr>
            <a:r>
              <a:rPr lang="en-GB" sz="1600" dirty="0"/>
              <a:t>They are followed by fully connected layers and output layers</a:t>
            </a:r>
            <a:endParaRPr lang="en-US" sz="1600" dirty="0"/>
          </a:p>
        </p:txBody>
      </p:sp>
      <p:graphicFrame>
        <p:nvGraphicFramePr>
          <p:cNvPr id="16" name="Table 4">
            <a:extLst>
              <a:ext uri="{FF2B5EF4-FFF2-40B4-BE49-F238E27FC236}">
                <a16:creationId xmlns="" xmlns:a16="http://schemas.microsoft.com/office/drawing/2014/main" id="{A3979CAB-93AF-AB46-9BE1-BA18D2F582DC}"/>
              </a:ext>
            </a:extLst>
          </p:cNvPr>
          <p:cNvGraphicFramePr>
            <a:graphicFrameLocks noGrp="1"/>
          </p:cNvGraphicFramePr>
          <p:nvPr>
            <p:extLst>
              <p:ext uri="{D42A27DB-BD31-4B8C-83A1-F6EECF244321}">
                <p14:modId xmlns:p14="http://schemas.microsoft.com/office/powerpoint/2010/main" val="402433299"/>
              </p:ext>
            </p:extLst>
          </p:nvPr>
        </p:nvGraphicFramePr>
        <p:xfrm>
          <a:off x="1270139" y="1898461"/>
          <a:ext cx="1103520" cy="1097280"/>
        </p:xfrm>
        <a:graphic>
          <a:graphicData uri="http://schemas.openxmlformats.org/drawingml/2006/table">
            <a:tbl>
              <a:tblPr firstRow="1" bandRow="1">
                <a:tableStyleId>{69CF1AB2-1976-4502-BF36-3FF5EA218861}</a:tableStyleId>
              </a:tblPr>
              <a:tblGrid>
                <a:gridCol w="373380">
                  <a:extLst>
                    <a:ext uri="{9D8B030D-6E8A-4147-A177-3AD203B41FA5}">
                      <a16:colId xmlns="" xmlns:a16="http://schemas.microsoft.com/office/drawing/2014/main" val="3461937993"/>
                    </a:ext>
                  </a:extLst>
                </a:gridCol>
                <a:gridCol w="365070">
                  <a:extLst>
                    <a:ext uri="{9D8B030D-6E8A-4147-A177-3AD203B41FA5}">
                      <a16:colId xmlns="" xmlns:a16="http://schemas.microsoft.com/office/drawing/2014/main" val="2926739362"/>
                    </a:ext>
                  </a:extLst>
                </a:gridCol>
                <a:gridCol w="365070">
                  <a:extLst>
                    <a:ext uri="{9D8B030D-6E8A-4147-A177-3AD203B41FA5}">
                      <a16:colId xmlns="" xmlns:a16="http://schemas.microsoft.com/office/drawing/2014/main" val="3288933986"/>
                    </a:ext>
                  </a:extLst>
                </a:gridCol>
              </a:tblGrid>
              <a:tr h="322688">
                <a:tc>
                  <a:txBody>
                    <a:bodyPr/>
                    <a:lstStyle/>
                    <a:p>
                      <a:pPr algn="ctr"/>
                      <a:r>
                        <a:rPr lang="en-US" b="0" dirty="0"/>
                        <a:t>0</a:t>
                      </a:r>
                    </a:p>
                  </a:txBody>
                  <a:tcPr>
                    <a:solidFill>
                      <a:schemeClr val="accent4">
                        <a:lumMod val="20000"/>
                        <a:lumOff val="80000"/>
                      </a:schemeClr>
                    </a:solidFill>
                  </a:tcPr>
                </a:tc>
                <a:tc>
                  <a:txBody>
                    <a:bodyPr/>
                    <a:lstStyle/>
                    <a:p>
                      <a:pPr algn="ctr"/>
                      <a:r>
                        <a:rPr lang="en-US" b="0" dirty="0"/>
                        <a:t>1</a:t>
                      </a:r>
                    </a:p>
                  </a:txBody>
                  <a:tcPr>
                    <a:solidFill>
                      <a:schemeClr val="accent4">
                        <a:lumMod val="20000"/>
                        <a:lumOff val="80000"/>
                      </a:schemeClr>
                    </a:solidFill>
                  </a:tcPr>
                </a:tc>
                <a:tc>
                  <a:txBody>
                    <a:bodyPr/>
                    <a:lstStyle/>
                    <a:p>
                      <a:pPr algn="ctr"/>
                      <a:r>
                        <a:rPr lang="en-US" b="0" dirty="0"/>
                        <a:t>2</a:t>
                      </a:r>
                    </a:p>
                  </a:txBody>
                  <a:tcPr/>
                </a:tc>
                <a:extLst>
                  <a:ext uri="{0D108BD9-81ED-4DB2-BD59-A6C34878D82A}">
                    <a16:rowId xmlns="" xmlns:a16="http://schemas.microsoft.com/office/drawing/2014/main" val="1151620935"/>
                  </a:ext>
                </a:extLst>
              </a:tr>
              <a:tr h="322688">
                <a:tc>
                  <a:txBody>
                    <a:bodyPr/>
                    <a:lstStyle/>
                    <a:p>
                      <a:pPr algn="ctr"/>
                      <a:r>
                        <a:rPr lang="en-US" b="0" dirty="0"/>
                        <a:t>3</a:t>
                      </a:r>
                    </a:p>
                  </a:txBody>
                  <a:tcPr>
                    <a:solidFill>
                      <a:schemeClr val="accent4">
                        <a:lumMod val="20000"/>
                        <a:lumOff val="80000"/>
                      </a:schemeClr>
                    </a:solidFill>
                  </a:tcPr>
                </a:tc>
                <a:tc>
                  <a:txBody>
                    <a:bodyPr/>
                    <a:lstStyle/>
                    <a:p>
                      <a:pPr algn="ctr"/>
                      <a:r>
                        <a:rPr lang="en-US" b="0" dirty="0"/>
                        <a:t>4</a:t>
                      </a:r>
                    </a:p>
                  </a:txBody>
                  <a:tcPr>
                    <a:solidFill>
                      <a:schemeClr val="accent4">
                        <a:lumMod val="20000"/>
                        <a:lumOff val="80000"/>
                      </a:schemeClr>
                    </a:solidFill>
                  </a:tcPr>
                </a:tc>
                <a:tc>
                  <a:txBody>
                    <a:bodyPr/>
                    <a:lstStyle/>
                    <a:p>
                      <a:pPr algn="ctr"/>
                      <a:r>
                        <a:rPr lang="en-US" b="0" dirty="0"/>
                        <a:t>5</a:t>
                      </a:r>
                    </a:p>
                  </a:txBody>
                  <a:tcPr/>
                </a:tc>
                <a:extLst>
                  <a:ext uri="{0D108BD9-81ED-4DB2-BD59-A6C34878D82A}">
                    <a16:rowId xmlns="" xmlns:a16="http://schemas.microsoft.com/office/drawing/2014/main" val="2752251814"/>
                  </a:ext>
                </a:extLst>
              </a:tr>
              <a:tr h="322688">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extLst>
                  <a:ext uri="{0D108BD9-81ED-4DB2-BD59-A6C34878D82A}">
                    <a16:rowId xmlns="" xmlns:a16="http://schemas.microsoft.com/office/drawing/2014/main" val="832363110"/>
                  </a:ext>
                </a:extLst>
              </a:tr>
            </a:tbl>
          </a:graphicData>
        </a:graphic>
      </p:graphicFrame>
      <p:cxnSp>
        <p:nvCxnSpPr>
          <p:cNvPr id="18" name="Straight Arrow Connector 17">
            <a:extLst>
              <a:ext uri="{FF2B5EF4-FFF2-40B4-BE49-F238E27FC236}">
                <a16:creationId xmlns="" xmlns:a16="http://schemas.microsoft.com/office/drawing/2014/main" id="{930912F9-9FF6-E54C-A041-E53F084BC68E}"/>
              </a:ext>
            </a:extLst>
          </p:cNvPr>
          <p:cNvCxnSpPr>
            <a:cxnSpLocks/>
          </p:cNvCxnSpPr>
          <p:nvPr/>
        </p:nvCxnSpPr>
        <p:spPr>
          <a:xfrm>
            <a:off x="2017059" y="2268003"/>
            <a:ext cx="106829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4">
            <a:extLst>
              <a:ext uri="{FF2B5EF4-FFF2-40B4-BE49-F238E27FC236}">
                <a16:creationId xmlns="" xmlns:a16="http://schemas.microsoft.com/office/drawing/2014/main" id="{5641DA57-0DF9-4547-90D8-6354801F4ABF}"/>
              </a:ext>
            </a:extLst>
          </p:cNvPr>
          <p:cNvGraphicFramePr>
            <a:graphicFrameLocks noGrp="1"/>
          </p:cNvGraphicFramePr>
          <p:nvPr>
            <p:extLst>
              <p:ext uri="{D42A27DB-BD31-4B8C-83A1-F6EECF244321}">
                <p14:modId xmlns:p14="http://schemas.microsoft.com/office/powerpoint/2010/main" val="2812470016"/>
              </p:ext>
            </p:extLst>
          </p:nvPr>
        </p:nvGraphicFramePr>
        <p:xfrm>
          <a:off x="3461710" y="2352113"/>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1151620935"/>
                  </a:ext>
                </a:extLst>
              </a:tr>
              <a:tr h="394454">
                <a:tc>
                  <a:txBody>
                    <a:bodyPr/>
                    <a:lstStyle/>
                    <a:p>
                      <a:pPr algn="ctr"/>
                      <a:r>
                        <a:rPr lang="en-US" b="0" dirty="0"/>
                        <a:t> </a:t>
                      </a:r>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graphicFrame>
        <p:nvGraphicFramePr>
          <p:cNvPr id="22" name="Table 4">
            <a:extLst>
              <a:ext uri="{FF2B5EF4-FFF2-40B4-BE49-F238E27FC236}">
                <a16:creationId xmlns="" xmlns:a16="http://schemas.microsoft.com/office/drawing/2014/main" id="{8A909ACF-FC5B-0743-AE17-1F6CC684448C}"/>
              </a:ext>
            </a:extLst>
          </p:cNvPr>
          <p:cNvGraphicFramePr>
            <a:graphicFrameLocks noGrp="1"/>
          </p:cNvGraphicFramePr>
          <p:nvPr>
            <p:extLst>
              <p:ext uri="{D42A27DB-BD31-4B8C-83A1-F6EECF244321}">
                <p14:modId xmlns:p14="http://schemas.microsoft.com/office/powerpoint/2010/main" val="2767304311"/>
              </p:ext>
            </p:extLst>
          </p:nvPr>
        </p:nvGraphicFramePr>
        <p:xfrm>
          <a:off x="3309310" y="2199713"/>
          <a:ext cx="1045930" cy="819121"/>
        </p:xfrm>
        <a:graphic>
          <a:graphicData uri="http://schemas.openxmlformats.org/drawingml/2006/table">
            <a:tbl>
              <a:tblPr firstRow="1" bandRow="1">
                <a:tableStyleId>{69CF1AB2-1976-4502-BF36-3FF5EA218861}</a:tableStyleId>
              </a:tblPr>
              <a:tblGrid>
                <a:gridCol w="50038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 </a:t>
                      </a:r>
                    </a:p>
                  </a:txBody>
                  <a:tcPr/>
                </a:tc>
                <a:tc>
                  <a:txBody>
                    <a:bodyPr/>
                    <a:lstStyle/>
                    <a:p>
                      <a:pPr algn="ctr"/>
                      <a:r>
                        <a:rPr lang="en-US" b="0" dirty="0"/>
                        <a:t> </a:t>
                      </a:r>
                    </a:p>
                  </a:txBody>
                  <a:tcPr/>
                </a:tc>
                <a:extLst>
                  <a:ext uri="{0D108BD9-81ED-4DB2-BD59-A6C34878D82A}">
                    <a16:rowId xmlns="" xmlns:a16="http://schemas.microsoft.com/office/drawing/2014/main" val="1151620935"/>
                  </a:ext>
                </a:extLst>
              </a:tr>
              <a:tr h="394454">
                <a:tc>
                  <a:txBody>
                    <a:bodyPr/>
                    <a:lstStyle/>
                    <a:p>
                      <a:pPr algn="ctr"/>
                      <a:r>
                        <a:rPr lang="en-US" b="0" dirty="0"/>
                        <a:t> </a:t>
                      </a:r>
                    </a:p>
                  </a:txBody>
                  <a:tcPr/>
                </a:tc>
                <a:tc>
                  <a:txBody>
                    <a:bodyPr/>
                    <a:lstStyle/>
                    <a:p>
                      <a:pPr algn="ctr"/>
                      <a:endParaRPr lang="en-US" b="0" dirty="0"/>
                    </a:p>
                  </a:txBody>
                  <a:tcPr/>
                </a:tc>
                <a:extLst>
                  <a:ext uri="{0D108BD9-81ED-4DB2-BD59-A6C34878D82A}">
                    <a16:rowId xmlns="" xmlns:a16="http://schemas.microsoft.com/office/drawing/2014/main" val="2752251814"/>
                  </a:ext>
                </a:extLst>
              </a:tr>
            </a:tbl>
          </a:graphicData>
        </a:graphic>
      </p:graphicFrame>
      <p:graphicFrame>
        <p:nvGraphicFramePr>
          <p:cNvPr id="17" name="Table 4">
            <a:extLst>
              <a:ext uri="{FF2B5EF4-FFF2-40B4-BE49-F238E27FC236}">
                <a16:creationId xmlns="" xmlns:a16="http://schemas.microsoft.com/office/drawing/2014/main" id="{C0778192-BB46-4144-9FD5-408B06DC8C02}"/>
              </a:ext>
            </a:extLst>
          </p:cNvPr>
          <p:cNvGraphicFramePr>
            <a:graphicFrameLocks noGrp="1"/>
          </p:cNvGraphicFramePr>
          <p:nvPr>
            <p:extLst>
              <p:ext uri="{D42A27DB-BD31-4B8C-83A1-F6EECF244321}">
                <p14:modId xmlns:p14="http://schemas.microsoft.com/office/powerpoint/2010/main" val="2962266314"/>
              </p:ext>
            </p:extLst>
          </p:nvPr>
        </p:nvGraphicFramePr>
        <p:xfrm>
          <a:off x="3085355" y="2037540"/>
          <a:ext cx="1103520" cy="819121"/>
        </p:xfrm>
        <a:graphic>
          <a:graphicData uri="http://schemas.openxmlformats.org/drawingml/2006/table">
            <a:tbl>
              <a:tblPr firstRow="1" bandRow="1">
                <a:tableStyleId>{69CF1AB2-1976-4502-BF36-3FF5EA218861}</a:tableStyleId>
              </a:tblPr>
              <a:tblGrid>
                <a:gridCol w="557970">
                  <a:extLst>
                    <a:ext uri="{9D8B030D-6E8A-4147-A177-3AD203B41FA5}">
                      <a16:colId xmlns="" xmlns:a16="http://schemas.microsoft.com/office/drawing/2014/main" val="3461937993"/>
                    </a:ext>
                  </a:extLst>
                </a:gridCol>
                <a:gridCol w="545550">
                  <a:extLst>
                    <a:ext uri="{9D8B030D-6E8A-4147-A177-3AD203B41FA5}">
                      <a16:colId xmlns="" xmlns:a16="http://schemas.microsoft.com/office/drawing/2014/main" val="2926739362"/>
                    </a:ext>
                  </a:extLst>
                </a:gridCol>
              </a:tblGrid>
              <a:tr h="424667">
                <a:tc>
                  <a:txBody>
                    <a:bodyPr/>
                    <a:lstStyle/>
                    <a:p>
                      <a:pPr algn="ctr"/>
                      <a:r>
                        <a:rPr lang="en-US" b="0" dirty="0"/>
                        <a:t>19</a:t>
                      </a:r>
                    </a:p>
                  </a:txBody>
                  <a:tcPr>
                    <a:solidFill>
                      <a:schemeClr val="accent4">
                        <a:lumMod val="20000"/>
                        <a:lumOff val="80000"/>
                      </a:schemeClr>
                    </a:solidFill>
                  </a:tcPr>
                </a:tc>
                <a:tc>
                  <a:txBody>
                    <a:bodyPr/>
                    <a:lstStyle/>
                    <a:p>
                      <a:pPr algn="ctr"/>
                      <a:r>
                        <a:rPr lang="en-US" b="0" dirty="0"/>
                        <a:t>25</a:t>
                      </a:r>
                    </a:p>
                  </a:txBody>
                  <a:tcPr>
                    <a:solidFill>
                      <a:schemeClr val="accent2">
                        <a:lumMod val="20000"/>
                        <a:lumOff val="80000"/>
                      </a:schemeClr>
                    </a:solidFill>
                  </a:tcPr>
                </a:tc>
                <a:extLst>
                  <a:ext uri="{0D108BD9-81ED-4DB2-BD59-A6C34878D82A}">
                    <a16:rowId xmlns="" xmlns:a16="http://schemas.microsoft.com/office/drawing/2014/main" val="1151620935"/>
                  </a:ext>
                </a:extLst>
              </a:tr>
              <a:tr h="394454">
                <a:tc>
                  <a:txBody>
                    <a:bodyPr/>
                    <a:lstStyle/>
                    <a:p>
                      <a:pPr algn="ctr"/>
                      <a:r>
                        <a:rPr lang="en-US" b="0" dirty="0"/>
                        <a:t>37</a:t>
                      </a:r>
                    </a:p>
                  </a:txBody>
                  <a:tcPr>
                    <a:solidFill>
                      <a:schemeClr val="accent2">
                        <a:lumMod val="20000"/>
                        <a:lumOff val="80000"/>
                      </a:schemeClr>
                    </a:solidFill>
                  </a:tcPr>
                </a:tc>
                <a:tc>
                  <a:txBody>
                    <a:bodyPr/>
                    <a:lstStyle/>
                    <a:p>
                      <a:pPr algn="ctr"/>
                      <a:r>
                        <a:rPr lang="en-US" b="0" dirty="0"/>
                        <a:t>43</a:t>
                      </a:r>
                    </a:p>
                  </a:txBody>
                  <a:tcPr>
                    <a:solidFill>
                      <a:schemeClr val="accent2">
                        <a:lumMod val="20000"/>
                        <a:lumOff val="80000"/>
                      </a:schemeClr>
                    </a:solidFill>
                  </a:tcPr>
                </a:tc>
                <a:extLst>
                  <a:ext uri="{0D108BD9-81ED-4DB2-BD59-A6C34878D82A}">
                    <a16:rowId xmlns="" xmlns:a16="http://schemas.microsoft.com/office/drawing/2014/main" val="2752251814"/>
                  </a:ext>
                </a:extLst>
              </a:tr>
            </a:tbl>
          </a:graphicData>
        </a:graphic>
      </p:graphicFrame>
      <p:graphicFrame>
        <p:nvGraphicFramePr>
          <p:cNvPr id="25" name="Table 4">
            <a:extLst>
              <a:ext uri="{FF2B5EF4-FFF2-40B4-BE49-F238E27FC236}">
                <a16:creationId xmlns="" xmlns:a16="http://schemas.microsoft.com/office/drawing/2014/main" id="{79A2CA09-890A-5645-8546-BE5A36F3720E}"/>
              </a:ext>
            </a:extLst>
          </p:cNvPr>
          <p:cNvGraphicFramePr>
            <a:graphicFrameLocks noGrp="1"/>
          </p:cNvGraphicFramePr>
          <p:nvPr>
            <p:extLst>
              <p:ext uri="{D42A27DB-BD31-4B8C-83A1-F6EECF244321}">
                <p14:modId xmlns:p14="http://schemas.microsoft.com/office/powerpoint/2010/main" val="3330081196"/>
              </p:ext>
            </p:extLst>
          </p:nvPr>
        </p:nvGraphicFramePr>
        <p:xfrm>
          <a:off x="5164867" y="1997755"/>
          <a:ext cx="528813" cy="1097280"/>
        </p:xfrm>
        <a:graphic>
          <a:graphicData uri="http://schemas.openxmlformats.org/drawingml/2006/table">
            <a:tbl>
              <a:tblPr firstRow="1" bandRow="1">
                <a:tableStyleId>{69CF1AB2-1976-4502-BF36-3FF5EA218861}</a:tableStyleId>
              </a:tblPr>
              <a:tblGrid>
                <a:gridCol w="528813">
                  <a:extLst>
                    <a:ext uri="{9D8B030D-6E8A-4147-A177-3AD203B41FA5}">
                      <a16:colId xmlns="" xmlns:a16="http://schemas.microsoft.com/office/drawing/2014/main" val="3461937993"/>
                    </a:ext>
                  </a:extLst>
                </a:gridCol>
              </a:tblGrid>
              <a:tr h="322688">
                <a:tc>
                  <a:txBody>
                    <a:bodyPr/>
                    <a:lstStyle/>
                    <a:p>
                      <a:pPr algn="ctr"/>
                      <a:r>
                        <a:rPr lang="en-US" b="0" dirty="0"/>
                        <a:t>43</a:t>
                      </a:r>
                    </a:p>
                  </a:txBody>
                  <a:tcPr/>
                </a:tc>
                <a:extLst>
                  <a:ext uri="{0D108BD9-81ED-4DB2-BD59-A6C34878D82A}">
                    <a16:rowId xmlns="" xmlns:a16="http://schemas.microsoft.com/office/drawing/2014/main" val="1151620935"/>
                  </a:ext>
                </a:extLst>
              </a:tr>
              <a:tr h="322688">
                <a:tc>
                  <a:txBody>
                    <a:bodyPr/>
                    <a:lstStyle/>
                    <a:p>
                      <a:pPr algn="ctr"/>
                      <a:r>
                        <a:rPr lang="en-US" b="0" dirty="0"/>
                        <a:t> </a:t>
                      </a:r>
                    </a:p>
                  </a:txBody>
                  <a:tcPr/>
                </a:tc>
                <a:extLst>
                  <a:ext uri="{0D108BD9-81ED-4DB2-BD59-A6C34878D82A}">
                    <a16:rowId xmlns="" xmlns:a16="http://schemas.microsoft.com/office/drawing/2014/main" val="2752251814"/>
                  </a:ext>
                </a:extLst>
              </a:tr>
              <a:tr h="322688">
                <a:tc>
                  <a:txBody>
                    <a:bodyPr/>
                    <a:lstStyle/>
                    <a:p>
                      <a:pPr algn="ctr"/>
                      <a:endParaRPr lang="en-US" b="0" dirty="0"/>
                    </a:p>
                  </a:txBody>
                  <a:tcPr/>
                </a:tc>
                <a:extLst>
                  <a:ext uri="{0D108BD9-81ED-4DB2-BD59-A6C34878D82A}">
                    <a16:rowId xmlns="" xmlns:a16="http://schemas.microsoft.com/office/drawing/2014/main" val="832363110"/>
                  </a:ext>
                </a:extLst>
              </a:tr>
            </a:tbl>
          </a:graphicData>
        </a:graphic>
      </p:graphicFrame>
      <p:cxnSp>
        <p:nvCxnSpPr>
          <p:cNvPr id="26" name="Straight Arrow Connector 25">
            <a:extLst>
              <a:ext uri="{FF2B5EF4-FFF2-40B4-BE49-F238E27FC236}">
                <a16:creationId xmlns="" xmlns:a16="http://schemas.microsoft.com/office/drawing/2014/main" id="{3051522F-0E58-4744-9754-2BC033F2C149}"/>
              </a:ext>
            </a:extLst>
          </p:cNvPr>
          <p:cNvCxnSpPr>
            <a:cxnSpLocks/>
          </p:cNvCxnSpPr>
          <p:nvPr/>
        </p:nvCxnSpPr>
        <p:spPr>
          <a:xfrm flipV="1">
            <a:off x="4188875" y="2199713"/>
            <a:ext cx="974796" cy="1926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FFB34157-731E-7546-99CA-56A1280B7415}"/>
              </a:ext>
            </a:extLst>
          </p:cNvPr>
          <p:cNvCxnSpPr>
            <a:cxnSpLocks/>
          </p:cNvCxnSpPr>
          <p:nvPr/>
        </p:nvCxnSpPr>
        <p:spPr>
          <a:xfrm>
            <a:off x="6152226" y="2516075"/>
            <a:ext cx="8157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4">
            <a:extLst>
              <a:ext uri="{FF2B5EF4-FFF2-40B4-BE49-F238E27FC236}">
                <a16:creationId xmlns="" xmlns:a16="http://schemas.microsoft.com/office/drawing/2014/main" id="{B4AA9C8B-F764-9042-9228-C5B3EA55DD3C}"/>
              </a:ext>
            </a:extLst>
          </p:cNvPr>
          <p:cNvGraphicFramePr>
            <a:graphicFrameLocks noGrp="1"/>
          </p:cNvGraphicFramePr>
          <p:nvPr>
            <p:extLst>
              <p:ext uri="{D42A27DB-BD31-4B8C-83A1-F6EECF244321}">
                <p14:modId xmlns:p14="http://schemas.microsoft.com/office/powerpoint/2010/main" val="2042164173"/>
              </p:ext>
            </p:extLst>
          </p:nvPr>
        </p:nvGraphicFramePr>
        <p:xfrm>
          <a:off x="7240027" y="2359769"/>
          <a:ext cx="528813" cy="365760"/>
        </p:xfrm>
        <a:graphic>
          <a:graphicData uri="http://schemas.openxmlformats.org/drawingml/2006/table">
            <a:tbl>
              <a:tblPr firstRow="1" bandRow="1">
                <a:tableStyleId>{69CF1AB2-1976-4502-BF36-3FF5EA218861}</a:tableStyleId>
              </a:tblPr>
              <a:tblGrid>
                <a:gridCol w="528813">
                  <a:extLst>
                    <a:ext uri="{9D8B030D-6E8A-4147-A177-3AD203B41FA5}">
                      <a16:colId xmlns="" xmlns:a16="http://schemas.microsoft.com/office/drawing/2014/main" val="3461937993"/>
                    </a:ext>
                  </a:extLst>
                </a:gridCol>
              </a:tblGrid>
              <a:tr h="322688">
                <a:tc>
                  <a:txBody>
                    <a:bodyPr/>
                    <a:lstStyle/>
                    <a:p>
                      <a:pPr algn="ctr"/>
                      <a:r>
                        <a:rPr lang="en-US" b="0" dirty="0"/>
                        <a:t> </a:t>
                      </a:r>
                    </a:p>
                  </a:txBody>
                  <a:tcPr/>
                </a:tc>
                <a:extLst>
                  <a:ext uri="{0D108BD9-81ED-4DB2-BD59-A6C34878D82A}">
                    <a16:rowId xmlns="" xmlns:a16="http://schemas.microsoft.com/office/drawing/2014/main" val="1151620935"/>
                  </a:ext>
                </a:extLst>
              </a:tr>
            </a:tbl>
          </a:graphicData>
        </a:graphic>
      </p:graphicFrame>
      <p:sp>
        <p:nvSpPr>
          <p:cNvPr id="8" name="Right Brace 7">
            <a:extLst>
              <a:ext uri="{FF2B5EF4-FFF2-40B4-BE49-F238E27FC236}">
                <a16:creationId xmlns="" xmlns:a16="http://schemas.microsoft.com/office/drawing/2014/main" id="{8574F722-D3AD-514C-9D73-A07A57406E77}"/>
              </a:ext>
            </a:extLst>
          </p:cNvPr>
          <p:cNvSpPr/>
          <p:nvPr/>
        </p:nvSpPr>
        <p:spPr>
          <a:xfrm rot="5400000">
            <a:off x="2866020" y="2194589"/>
            <a:ext cx="45737" cy="3237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 xmlns:a16="http://schemas.microsoft.com/office/drawing/2014/main" id="{52E00275-D76B-7B4F-B522-06CC7AF9AF0D}"/>
              </a:ext>
            </a:extLst>
          </p:cNvPr>
          <p:cNvSpPr/>
          <p:nvPr/>
        </p:nvSpPr>
        <p:spPr>
          <a:xfrm rot="5400000">
            <a:off x="5355795" y="3493209"/>
            <a:ext cx="146955" cy="5945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a:extLst>
              <a:ext uri="{FF2B5EF4-FFF2-40B4-BE49-F238E27FC236}">
                <a16:creationId xmlns="" xmlns:a16="http://schemas.microsoft.com/office/drawing/2014/main" id="{22E1BB25-752C-AD40-90A2-5C97C0DB7634}"/>
              </a:ext>
            </a:extLst>
          </p:cNvPr>
          <p:cNvSpPr/>
          <p:nvPr/>
        </p:nvSpPr>
        <p:spPr>
          <a:xfrm rot="5400000">
            <a:off x="7430955" y="3441023"/>
            <a:ext cx="146955" cy="5945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 xmlns:a16="http://schemas.microsoft.com/office/drawing/2014/main" id="{CAFF86C0-1D74-A84C-9F03-47D60F560913}"/>
              </a:ext>
            </a:extLst>
          </p:cNvPr>
          <p:cNvSpPr txBox="1"/>
          <p:nvPr/>
        </p:nvSpPr>
        <p:spPr>
          <a:xfrm>
            <a:off x="2358190" y="3965963"/>
            <a:ext cx="1470860" cy="338554"/>
          </a:xfrm>
          <a:prstGeom prst="rect">
            <a:avLst/>
          </a:prstGeom>
          <a:noFill/>
        </p:spPr>
        <p:txBody>
          <a:bodyPr wrap="square" rtlCol="0">
            <a:spAutoFit/>
          </a:bodyPr>
          <a:lstStyle/>
          <a:p>
            <a:r>
              <a:rPr lang="en-US" sz="1600" dirty="0"/>
              <a:t>Convolution</a:t>
            </a:r>
          </a:p>
        </p:txBody>
      </p:sp>
      <p:sp>
        <p:nvSpPr>
          <p:cNvPr id="34" name="TextBox 33">
            <a:extLst>
              <a:ext uri="{FF2B5EF4-FFF2-40B4-BE49-F238E27FC236}">
                <a16:creationId xmlns="" xmlns:a16="http://schemas.microsoft.com/office/drawing/2014/main" id="{B7055BE4-028E-EC44-BE50-D11BA3525DDC}"/>
              </a:ext>
            </a:extLst>
          </p:cNvPr>
          <p:cNvSpPr txBox="1"/>
          <p:nvPr/>
        </p:nvSpPr>
        <p:spPr>
          <a:xfrm>
            <a:off x="5053259" y="4009100"/>
            <a:ext cx="974796" cy="343208"/>
          </a:xfrm>
          <a:prstGeom prst="rect">
            <a:avLst/>
          </a:prstGeom>
          <a:noFill/>
        </p:spPr>
        <p:txBody>
          <a:bodyPr wrap="square" rtlCol="0">
            <a:spAutoFit/>
          </a:bodyPr>
          <a:lstStyle/>
          <a:p>
            <a:r>
              <a:rPr lang="en-US" sz="1600" dirty="0"/>
              <a:t>Pooling</a:t>
            </a:r>
          </a:p>
        </p:txBody>
      </p:sp>
      <p:sp>
        <p:nvSpPr>
          <p:cNvPr id="35" name="TextBox 34">
            <a:extLst>
              <a:ext uri="{FF2B5EF4-FFF2-40B4-BE49-F238E27FC236}">
                <a16:creationId xmlns="" xmlns:a16="http://schemas.microsoft.com/office/drawing/2014/main" id="{85D5CBE2-A6A5-5143-BDE5-D11548384D83}"/>
              </a:ext>
            </a:extLst>
          </p:cNvPr>
          <p:cNvSpPr txBox="1"/>
          <p:nvPr/>
        </p:nvSpPr>
        <p:spPr>
          <a:xfrm>
            <a:off x="6968014" y="3991501"/>
            <a:ext cx="1470860" cy="338554"/>
          </a:xfrm>
          <a:prstGeom prst="rect">
            <a:avLst/>
          </a:prstGeom>
          <a:noFill/>
        </p:spPr>
        <p:txBody>
          <a:bodyPr wrap="square" rtlCol="0">
            <a:spAutoFit/>
          </a:bodyPr>
          <a:lstStyle/>
          <a:p>
            <a:r>
              <a:rPr lang="en-US" sz="1600" dirty="0"/>
              <a:t>Output layer</a:t>
            </a:r>
          </a:p>
        </p:txBody>
      </p:sp>
      <p:sp>
        <p:nvSpPr>
          <p:cNvPr id="2" name="Rectangle 1">
            <a:extLst>
              <a:ext uri="{FF2B5EF4-FFF2-40B4-BE49-F238E27FC236}">
                <a16:creationId xmlns="" xmlns:a16="http://schemas.microsoft.com/office/drawing/2014/main" id="{19948A9B-0EB5-C34A-98C2-899C7693AF2F}"/>
              </a:ext>
            </a:extLst>
          </p:cNvPr>
          <p:cNvSpPr/>
          <p:nvPr/>
        </p:nvSpPr>
        <p:spPr>
          <a:xfrm>
            <a:off x="1268944" y="1898461"/>
            <a:ext cx="748116" cy="71081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8813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Neural networks: then and now"/>
          <p:cNvSpPr txBox="1">
            <a:spLocks noGrp="1"/>
          </p:cNvSpPr>
          <p:nvPr>
            <p:ph type="title"/>
          </p:nvPr>
        </p:nvSpPr>
        <p:spPr>
          <a:prstGeom prst="rect">
            <a:avLst/>
          </a:prstGeom>
        </p:spPr>
        <p:txBody>
          <a:bodyPr/>
          <a:lstStyle/>
          <a:p>
            <a:r>
              <a:rPr lang="en-GB" dirty="0"/>
              <a:t>Take-Home Messages</a:t>
            </a:r>
            <a:endParaRPr dirty="0"/>
          </a:p>
        </p:txBody>
      </p:sp>
      <p:sp>
        <p:nvSpPr>
          <p:cNvPr id="372" name="Neural networks have enjoyed/suffered a checkered history…"/>
          <p:cNvSpPr txBox="1">
            <a:spLocks noGrp="1"/>
          </p:cNvSpPr>
          <p:nvPr>
            <p:ph idx="1"/>
          </p:nvPr>
        </p:nvSpPr>
        <p:spPr>
          <a:xfrm>
            <a:off x="334294" y="973261"/>
            <a:ext cx="8272211" cy="3196977"/>
          </a:xfrm>
          <a:prstGeom prst="rect">
            <a:avLst/>
          </a:prstGeom>
        </p:spPr>
        <p:txBody>
          <a:bodyPr/>
          <a:lstStyle/>
          <a:p>
            <a:pPr>
              <a:lnSpc>
                <a:spcPct val="100000"/>
              </a:lnSpc>
              <a:spcBef>
                <a:spcPts val="500"/>
              </a:spcBef>
            </a:pPr>
            <a:r>
              <a:rPr b="1" dirty="0"/>
              <a:t>Neural networks</a:t>
            </a:r>
            <a:r>
              <a:rPr lang="en-GB" dirty="0"/>
              <a:t> are complex nonlinear models inspired by the structure and function of the brain</a:t>
            </a:r>
          </a:p>
          <a:p>
            <a:pPr>
              <a:lnSpc>
                <a:spcPct val="100000"/>
              </a:lnSpc>
              <a:spcBef>
                <a:spcPts val="500"/>
              </a:spcBef>
            </a:pPr>
            <a:r>
              <a:rPr lang="en-GB" b="1" dirty="0"/>
              <a:t>Deep learning</a:t>
            </a:r>
            <a:r>
              <a:rPr lang="en-GB" dirty="0"/>
              <a:t> concerns networks with many layers of neurons that can identify and learn complex patterns by adjusting their weights</a:t>
            </a:r>
          </a:p>
          <a:p>
            <a:pPr>
              <a:lnSpc>
                <a:spcPct val="100000"/>
              </a:lnSpc>
              <a:spcBef>
                <a:spcPts val="500"/>
              </a:spcBef>
            </a:pPr>
            <a:r>
              <a:rPr lang="en-GB" dirty="0"/>
              <a:t>Weights are adjusted by the training algorithm to minimise the loss using calculus (</a:t>
            </a:r>
            <a:r>
              <a:rPr lang="en-GB" b="1" dirty="0"/>
              <a:t>gradient descent</a:t>
            </a:r>
            <a:r>
              <a:rPr lang="en-GB" dirty="0"/>
              <a:t> and </a:t>
            </a:r>
            <a:r>
              <a:rPr lang="en-GB" b="1" dirty="0"/>
              <a:t>backpropagation</a:t>
            </a:r>
            <a:r>
              <a:rPr lang="en-GB" dirty="0"/>
              <a:t> algorithms)</a:t>
            </a:r>
          </a:p>
          <a:p>
            <a:pPr>
              <a:lnSpc>
                <a:spcPct val="100000"/>
              </a:lnSpc>
              <a:spcBef>
                <a:spcPts val="500"/>
              </a:spcBef>
            </a:pPr>
            <a:r>
              <a:rPr lang="en-GB" b="1" dirty="0"/>
              <a:t>Convolutional neural networks</a:t>
            </a:r>
            <a:r>
              <a:rPr lang="en-GB" dirty="0"/>
              <a:t> capture multiple aspects of an image at each spatial location</a:t>
            </a:r>
          </a:p>
          <a:p>
            <a:pPr>
              <a:lnSpc>
                <a:spcPct val="100000"/>
              </a:lnSpc>
              <a:spcBef>
                <a:spcPts val="500"/>
              </a:spcBef>
            </a:pPr>
            <a:r>
              <a:rPr lang="en-GB" dirty="0"/>
              <a:t>Deep Learning works especially well for visual object recognition, speech recognition, natural language processing and reinforcement learning in complex environments</a:t>
            </a:r>
          </a:p>
          <a:p>
            <a:pPr>
              <a:lnSpc>
                <a:spcPct val="100000"/>
              </a:lnSpc>
              <a:spcBef>
                <a:spcPts val="500"/>
              </a:spcBef>
            </a:pPr>
            <a:r>
              <a:rPr lang="en-GB" dirty="0"/>
              <a:t>A major weakness of neural networks is their inability to explain outputs (hidden nodes and weights have no individual, explicit meaning)</a:t>
            </a:r>
          </a:p>
          <a:p>
            <a:endParaRPr lang="en-GB" dirty="0"/>
          </a:p>
          <a:p>
            <a:endParaRPr dirty="0"/>
          </a:p>
        </p:txBody>
      </p:sp>
    </p:spTree>
    <p:extLst>
      <p:ext uri="{BB962C8B-B14F-4D97-AF65-F5344CB8AC3E}">
        <p14:creationId xmlns:p14="http://schemas.microsoft.com/office/powerpoint/2010/main" val="37788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096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erceptrons:  a perceptron unit"/>
          <p:cNvSpPr txBox="1">
            <a:spLocks noGrp="1"/>
          </p:cNvSpPr>
          <p:nvPr>
            <p:ph type="title"/>
          </p:nvPr>
        </p:nvSpPr>
        <p:spPr>
          <a:prstGeom prst="rect">
            <a:avLst/>
          </a:prstGeom>
        </p:spPr>
        <p:txBody>
          <a:bodyPr/>
          <a:lstStyle/>
          <a:p>
            <a:r>
              <a:rPr lang="en-GB" dirty="0"/>
              <a:t>Perceptron:  a perceptron unit</a:t>
            </a:r>
            <a:endParaRPr dirty="0"/>
          </a:p>
        </p:txBody>
      </p:sp>
      <p:sp>
        <p:nvSpPr>
          <p:cNvPr id="86" name="xi are inputs (i &lt; n), reals between 0 and 1 (standard net) or -1 and 1 (bipolar net)…"/>
          <p:cNvSpPr txBox="1">
            <a:spLocks noGrp="1"/>
          </p:cNvSpPr>
          <p:nvPr>
            <p:ph idx="1"/>
          </p:nvPr>
        </p:nvSpPr>
        <p:spPr>
          <a:xfrm>
            <a:off x="356698" y="2614017"/>
            <a:ext cx="8569478" cy="1896565"/>
          </a:xfrm>
          <a:prstGeom prst="rect">
            <a:avLst/>
          </a:prstGeom>
        </p:spPr>
        <p:txBody>
          <a:bodyPr/>
          <a:lstStyle/>
          <a:p>
            <a:pPr>
              <a:lnSpc>
                <a:spcPct val="100000"/>
              </a:lnSpc>
              <a:spcBef>
                <a:spcPts val="500"/>
              </a:spcBef>
              <a:tabLst>
                <a:tab pos="865823" algn="l"/>
              </a:tabLst>
            </a:pPr>
            <a:r>
              <a:rPr i="1" dirty="0">
                <a:cs typeface="Times New Roman" panose="02020603050405020304" pitchFamily="18" charset="0"/>
              </a:rPr>
              <a:t>x</a:t>
            </a:r>
            <a:r>
              <a:rPr i="1" baseline="-25000" dirty="0">
                <a:cs typeface="Times New Roman" panose="02020603050405020304" pitchFamily="18" charset="0"/>
              </a:rPr>
              <a:t>i</a:t>
            </a:r>
            <a:r>
              <a:rPr baseline="-5999" dirty="0"/>
              <a:t>	</a:t>
            </a:r>
            <a:r>
              <a:rPr dirty="0"/>
              <a:t>are inputs (</a:t>
            </a:r>
            <a:r>
              <a:rPr i="1" dirty="0" err="1">
                <a:cs typeface="Times New Roman" panose="02020603050405020304" pitchFamily="18" charset="0"/>
              </a:rPr>
              <a:t>i</a:t>
            </a:r>
            <a:r>
              <a:rPr dirty="0">
                <a:cs typeface="Times New Roman" panose="02020603050405020304" pitchFamily="18" charset="0"/>
              </a:rPr>
              <a:t>&lt;</a:t>
            </a:r>
            <a:r>
              <a:rPr i="1" dirty="0">
                <a:cs typeface="Times New Roman" panose="02020603050405020304" pitchFamily="18" charset="0"/>
              </a:rPr>
              <a:t>n</a:t>
            </a:r>
            <a:r>
              <a:rPr dirty="0"/>
              <a:t>), real</a:t>
            </a:r>
            <a:r>
              <a:rPr lang="en-GB" dirty="0"/>
              <a:t> numbers</a:t>
            </a:r>
            <a:r>
              <a:rPr dirty="0"/>
              <a:t> between 0 and 1 </a:t>
            </a:r>
            <a:endParaRPr lang="en-GB" dirty="0"/>
          </a:p>
          <a:p>
            <a:pPr>
              <a:lnSpc>
                <a:spcPct val="100000"/>
              </a:lnSpc>
              <a:spcBef>
                <a:spcPts val="500"/>
              </a:spcBef>
              <a:tabLst>
                <a:tab pos="865823" algn="l"/>
              </a:tabLst>
            </a:pPr>
            <a:r>
              <a:rPr i="1" dirty="0" err="1">
                <a:cs typeface="Times New Roman" panose="02020603050405020304" pitchFamily="18" charset="0"/>
              </a:rPr>
              <a:t>w</a:t>
            </a:r>
            <a:r>
              <a:rPr i="1" baseline="-25000" dirty="0" err="1">
                <a:cs typeface="Times New Roman" panose="02020603050405020304" pitchFamily="18" charset="0"/>
              </a:rPr>
              <a:t>i</a:t>
            </a:r>
            <a:r>
              <a:rPr baseline="-5999" dirty="0"/>
              <a:t>	</a:t>
            </a:r>
            <a:r>
              <a:rPr dirty="0"/>
              <a:t>are weights, real</a:t>
            </a:r>
            <a:r>
              <a:rPr lang="en-GB" dirty="0"/>
              <a:t> numbers</a:t>
            </a:r>
            <a:endParaRPr dirty="0"/>
          </a:p>
          <a:p>
            <a:pPr>
              <a:lnSpc>
                <a:spcPct val="100000"/>
              </a:lnSpc>
              <a:spcBef>
                <a:spcPts val="500"/>
              </a:spcBef>
              <a:tabLst>
                <a:tab pos="865823" algn="l"/>
              </a:tabLst>
            </a:pPr>
            <a:r>
              <a:rPr i="1" dirty="0" err="1">
                <a:cs typeface="Times New Roman" panose="02020603050405020304" pitchFamily="18" charset="0"/>
              </a:rPr>
              <a:t>w</a:t>
            </a:r>
            <a:r>
              <a:rPr i="1" baseline="-25000" dirty="0" err="1">
                <a:cs typeface="Times New Roman" panose="02020603050405020304" pitchFamily="18" charset="0"/>
              </a:rPr>
              <a:t>n</a:t>
            </a:r>
            <a:r>
              <a:rPr baseline="-5999" dirty="0"/>
              <a:t>	</a:t>
            </a:r>
            <a:r>
              <a:rPr dirty="0"/>
              <a:t>is usually used for threshold, with </a:t>
            </a:r>
            <a:r>
              <a:rPr dirty="0" err="1"/>
              <a:t>x</a:t>
            </a:r>
            <a:r>
              <a:rPr baseline="-5999" dirty="0" err="1"/>
              <a:t>n</a:t>
            </a:r>
            <a:r>
              <a:rPr dirty="0"/>
              <a:t> = 1</a:t>
            </a:r>
            <a:r>
              <a:rPr lang="en-GB" dirty="0"/>
              <a:t> </a:t>
            </a:r>
            <a:r>
              <a:rPr dirty="0"/>
              <a:t>(</a:t>
            </a:r>
            <a:r>
              <a:rPr i="1" dirty="0"/>
              <a:t>bias</a:t>
            </a:r>
            <a:r>
              <a:rPr dirty="0"/>
              <a:t>)</a:t>
            </a:r>
          </a:p>
          <a:p>
            <a:pPr>
              <a:lnSpc>
                <a:spcPct val="100000"/>
              </a:lnSpc>
              <a:spcBef>
                <a:spcPts val="500"/>
              </a:spcBef>
              <a:tabLst>
                <a:tab pos="865823" algn="l"/>
              </a:tabLst>
            </a:pPr>
            <a:r>
              <a:rPr i="1" dirty="0">
                <a:cs typeface="Times New Roman" panose="02020603050405020304" pitchFamily="18" charset="0"/>
              </a:rPr>
              <a:t>s</a:t>
            </a:r>
            <a:r>
              <a:rPr dirty="0"/>
              <a:t>	is the weighted sum of inputs including the threshold (activation level)</a:t>
            </a:r>
          </a:p>
          <a:p>
            <a:pPr>
              <a:lnSpc>
                <a:spcPct val="100000"/>
              </a:lnSpc>
              <a:spcBef>
                <a:spcPts val="500"/>
              </a:spcBef>
              <a:tabLst>
                <a:tab pos="865823" algn="l"/>
              </a:tabLst>
            </a:pPr>
            <a:r>
              <a:rPr lang="en-GB" i="1" dirty="0">
                <a:cs typeface="Times New Roman" panose="02020603050405020304" pitchFamily="18" charset="0"/>
              </a:rPr>
              <a:t>y’</a:t>
            </a:r>
            <a:r>
              <a:rPr dirty="0"/>
              <a:t>	is the output</a:t>
            </a:r>
          </a:p>
          <a:p>
            <a:pPr marL="0" indent="0">
              <a:lnSpc>
                <a:spcPct val="100000"/>
              </a:lnSpc>
              <a:spcBef>
                <a:spcPts val="500"/>
              </a:spcBef>
              <a:buNone/>
              <a:tabLst>
                <a:tab pos="865823" algn="l"/>
              </a:tabLst>
            </a:pPr>
            <a:r>
              <a:rPr lang="en-GB" dirty="0"/>
              <a:t>O</a:t>
            </a:r>
            <a:r>
              <a:rPr dirty="0" err="1"/>
              <a:t>utput</a:t>
            </a:r>
            <a:r>
              <a:rPr dirty="0"/>
              <a:t> computed </a:t>
            </a:r>
            <a:r>
              <a:rPr lang="en-GB" dirty="0"/>
              <a:t>with </a:t>
            </a:r>
            <a:r>
              <a:rPr i="1" dirty="0">
                <a:cs typeface="Times New Roman" panose="02020603050405020304" pitchFamily="18" charset="0"/>
              </a:rPr>
              <a:t>g</a:t>
            </a:r>
            <a:r>
              <a:rPr dirty="0">
                <a:cs typeface="Times New Roman" panose="02020603050405020304" pitchFamily="18" charset="0"/>
              </a:rPr>
              <a:t>(.)</a:t>
            </a:r>
            <a:r>
              <a:rPr dirty="0"/>
              <a:t> that reflects how far perceptron’s activation level below or above 0</a:t>
            </a:r>
          </a:p>
        </p:txBody>
      </p:sp>
      <p:grpSp>
        <p:nvGrpSpPr>
          <p:cNvPr id="89" name="Group"/>
          <p:cNvGrpSpPr/>
          <p:nvPr/>
        </p:nvGrpSpPr>
        <p:grpSpPr>
          <a:xfrm>
            <a:off x="3783330" y="1110139"/>
            <a:ext cx="1431608" cy="1431608"/>
            <a:chOff x="0" y="0"/>
            <a:chExt cx="2120900" cy="2120900"/>
          </a:xfrm>
        </p:grpSpPr>
        <p:sp>
          <p:nvSpPr>
            <p:cNvPr id="87" name="Triangle"/>
            <p:cNvSpPr/>
            <p:nvPr/>
          </p:nvSpPr>
          <p:spPr>
            <a:xfrm rot="5400000">
              <a:off x="0" y="0"/>
              <a:ext cx="2120900" cy="21209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73BFFF"/>
            </a:solidFill>
            <a:ln w="25400" cap="flat">
              <a:solidFill>
                <a:srgbClr val="000000"/>
              </a:solidFill>
              <a:prstDash val="solid"/>
              <a:miter lim="400000"/>
            </a:ln>
            <a:effectLst/>
          </p:spPr>
          <p:txBody>
            <a:bodyPr wrap="square" lIns="25718" tIns="25718" rIns="25718" bIns="25718" numCol="1" anchor="ctr">
              <a:noAutofit/>
            </a:bodyPr>
            <a:lstStyle/>
            <a:p>
              <a:pPr>
                <a:lnSpc>
                  <a:spcPts val="2093"/>
                </a:lnSpc>
                <a:defRPr sz="2600">
                  <a:effectLst>
                    <a:outerShdw blurRad="38100" dist="12700" dir="5400000" rotWithShape="0">
                      <a:srgbClr val="000000">
                        <a:alpha val="50000"/>
                      </a:srgbClr>
                    </a:outerShdw>
                  </a:effectLst>
                </a:defRPr>
              </a:pPr>
              <a:endParaRPr sz="1755" i="1">
                <a:latin typeface="Times New Roman" panose="02020603050405020304" pitchFamily="18" charset="0"/>
                <a:cs typeface="Times New Roman" panose="02020603050405020304" pitchFamily="18" charset="0"/>
              </a:endParaRPr>
            </a:p>
          </p:txBody>
        </p:sp>
        <p:sp>
          <p:nvSpPr>
            <p:cNvPr id="88" name="s = ∑iwixi"/>
            <p:cNvSpPr txBox="1"/>
            <p:nvPr/>
          </p:nvSpPr>
          <p:spPr>
            <a:xfrm>
              <a:off x="256163" y="768349"/>
              <a:ext cx="102687" cy="453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90" tIns="34290" rIns="34290" bIns="34290" numCol="1" anchor="t">
              <a:spAutoFit/>
            </a:bodyPr>
            <a:lstStyle/>
            <a:p>
              <a:pPr>
                <a:lnSpc>
                  <a:spcPts val="2093"/>
                </a:lnSpc>
                <a:defRPr sz="2600">
                  <a:effectLst>
                    <a:outerShdw blurRad="38100" dist="12700" dir="5400000" rotWithShape="0">
                      <a:srgbClr val="000000">
                        <a:alpha val="50000"/>
                      </a:srgbClr>
                    </a:outerShdw>
                  </a:effectLst>
                </a:defRPr>
              </a:pPr>
              <a:endParaRPr sz="1755" i="1" baseline="-5999" dirty="0">
                <a:latin typeface="Times New Roman" panose="02020603050405020304" pitchFamily="18" charset="0"/>
                <a:cs typeface="Times New Roman" panose="02020603050405020304" pitchFamily="18" charset="0"/>
              </a:endParaRPr>
            </a:p>
          </p:txBody>
        </p:sp>
      </p:grpSp>
      <p:sp>
        <p:nvSpPr>
          <p:cNvPr id="90" name="Line"/>
          <p:cNvSpPr/>
          <p:nvPr/>
        </p:nvSpPr>
        <p:spPr>
          <a:xfrm>
            <a:off x="5223510" y="1825943"/>
            <a:ext cx="896080" cy="1"/>
          </a:xfrm>
          <a:prstGeom prst="line">
            <a:avLst/>
          </a:prstGeom>
          <a:ln w="25400">
            <a:solidFill>
              <a:srgbClr val="000000"/>
            </a:solidFill>
            <a:miter lim="400000"/>
          </a:ln>
        </p:spPr>
        <p:txBody>
          <a:bodyPr lIns="34290" tIns="34290" rIns="34290" bIns="34290" anchor="ctr"/>
          <a:lstStyle/>
          <a:p>
            <a:pPr algn="l">
              <a:lnSpc>
                <a:spcPct val="100000"/>
              </a:lnSpc>
              <a:tabLst/>
              <a:defRPr sz="1200">
                <a:latin typeface="Helvetica"/>
                <a:ea typeface="Helvetica"/>
                <a:cs typeface="Helvetica"/>
                <a:sym typeface="Helvetica"/>
              </a:defRPr>
            </a:pPr>
            <a:endParaRPr sz="810" i="1">
              <a:latin typeface="Times New Roman" panose="02020603050405020304" pitchFamily="18" charset="0"/>
              <a:cs typeface="Times New Roman" panose="02020603050405020304" pitchFamily="18" charset="0"/>
            </a:endParaRPr>
          </a:p>
        </p:txBody>
      </p:sp>
      <p:sp>
        <p:nvSpPr>
          <p:cNvPr id="93" name="Line"/>
          <p:cNvSpPr/>
          <p:nvPr/>
        </p:nvSpPr>
        <p:spPr>
          <a:xfrm flipH="1">
            <a:off x="6115527" y="1829561"/>
            <a:ext cx="640649" cy="1"/>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810"/>
          </a:p>
        </p:txBody>
      </p:sp>
      <p:sp>
        <p:nvSpPr>
          <p:cNvPr id="95" name="Line"/>
          <p:cNvSpPr/>
          <p:nvPr/>
        </p:nvSpPr>
        <p:spPr>
          <a:xfrm flipH="1" flipV="1">
            <a:off x="2644747" y="1011181"/>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96" name="Line"/>
          <p:cNvSpPr/>
          <p:nvPr/>
        </p:nvSpPr>
        <p:spPr>
          <a:xfrm flipH="1" flipV="1">
            <a:off x="2645513" y="1199828"/>
            <a:ext cx="1127686" cy="317879"/>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97" name="Line"/>
          <p:cNvSpPr/>
          <p:nvPr/>
        </p:nvSpPr>
        <p:spPr>
          <a:xfrm flipH="1" flipV="1">
            <a:off x="2644791" y="1465747"/>
            <a:ext cx="1128408" cy="214838"/>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98" name="Line"/>
          <p:cNvSpPr/>
          <p:nvPr/>
        </p:nvSpPr>
        <p:spPr>
          <a:xfrm flipH="1">
            <a:off x="2643188" y="2220278"/>
            <a:ext cx="1130011" cy="343275"/>
          </a:xfrm>
          <a:prstGeom prst="line">
            <a:avLst/>
          </a:prstGeom>
          <a:ln w="25400">
            <a:solidFill>
              <a:srgbClr val="000000"/>
            </a:solidFill>
            <a:miter lim="400000"/>
            <a:headEnd type="stealth"/>
          </a:ln>
        </p:spPr>
        <p:txBody>
          <a:bodyPr lIns="34290" tIns="34290" rIns="34290" bIns="34290" anchor="ctr"/>
          <a:lstStyle/>
          <a:p>
            <a:pPr algn="l">
              <a:lnSpc>
                <a:spcPct val="100000"/>
              </a:lnSpc>
              <a:tabLst/>
              <a:defRPr sz="1200">
                <a:latin typeface="Helvetica"/>
                <a:ea typeface="Helvetica"/>
                <a:cs typeface="Helvetica"/>
                <a:sym typeface="Helvetica"/>
              </a:defRPr>
            </a:pPr>
            <a:endParaRPr sz="945" i="1">
              <a:latin typeface="Times New Roman" panose="02020603050405020304" pitchFamily="18" charset="0"/>
              <a:cs typeface="Times New Roman" panose="02020603050405020304" pitchFamily="18" charset="0"/>
            </a:endParaRPr>
          </a:p>
        </p:txBody>
      </p:sp>
      <p:sp>
        <p:nvSpPr>
          <p:cNvPr id="99" name=".…"/>
          <p:cNvSpPr txBox="1"/>
          <p:nvPr/>
        </p:nvSpPr>
        <p:spPr>
          <a:xfrm>
            <a:off x="3081574" y="1457325"/>
            <a:ext cx="125355" cy="87716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2093"/>
              </a:lnSpc>
              <a:defRPr sz="2600"/>
            </a:pPr>
            <a:r>
              <a:rPr sz="1755" i="1">
                <a:latin typeface="Times New Roman" panose="02020603050405020304" pitchFamily="18" charset="0"/>
                <a:cs typeface="Times New Roman" panose="02020603050405020304" pitchFamily="18" charset="0"/>
              </a:rPr>
              <a:t>.</a:t>
            </a:r>
          </a:p>
          <a:p>
            <a:pPr>
              <a:lnSpc>
                <a:spcPts val="2093"/>
              </a:lnSpc>
              <a:defRPr sz="2600"/>
            </a:pPr>
            <a:r>
              <a:rPr sz="1755" i="1">
                <a:latin typeface="Times New Roman" panose="02020603050405020304" pitchFamily="18" charset="0"/>
                <a:cs typeface="Times New Roman" panose="02020603050405020304" pitchFamily="18" charset="0"/>
              </a:rPr>
              <a:t>.</a:t>
            </a:r>
          </a:p>
          <a:p>
            <a:pPr>
              <a:lnSpc>
                <a:spcPts val="2093"/>
              </a:lnSpc>
              <a:defRPr sz="2600"/>
            </a:pPr>
            <a:r>
              <a:rPr sz="1755" i="1">
                <a:latin typeface="Times New Roman" panose="02020603050405020304" pitchFamily="18" charset="0"/>
                <a:cs typeface="Times New Roman" panose="02020603050405020304" pitchFamily="18" charset="0"/>
              </a:rPr>
              <a:t>.</a:t>
            </a:r>
          </a:p>
        </p:txBody>
      </p:sp>
      <p:sp>
        <p:nvSpPr>
          <p:cNvPr id="100" name="w1"/>
          <p:cNvSpPr txBox="1"/>
          <p:nvPr/>
        </p:nvSpPr>
        <p:spPr>
          <a:xfrm>
            <a:off x="2844172" y="925121"/>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w</a:t>
            </a:r>
            <a:r>
              <a:rPr sz="1620" i="1" baseline="-5999" dirty="0">
                <a:latin typeface="Times New Roman" panose="02020603050405020304" pitchFamily="18" charset="0"/>
                <a:cs typeface="Times New Roman" panose="02020603050405020304" pitchFamily="18" charset="0"/>
              </a:rPr>
              <a:t>1</a:t>
            </a:r>
          </a:p>
        </p:txBody>
      </p:sp>
      <p:sp>
        <p:nvSpPr>
          <p:cNvPr id="101" name="w2"/>
          <p:cNvSpPr txBox="1"/>
          <p:nvPr/>
        </p:nvSpPr>
        <p:spPr>
          <a:xfrm>
            <a:off x="2844172" y="1118054"/>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2</a:t>
            </a:r>
          </a:p>
        </p:txBody>
      </p:sp>
      <p:sp>
        <p:nvSpPr>
          <p:cNvPr id="102" name="w3"/>
          <p:cNvSpPr txBox="1"/>
          <p:nvPr/>
        </p:nvSpPr>
        <p:spPr>
          <a:xfrm>
            <a:off x="2844172" y="1358930"/>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3</a:t>
            </a:r>
          </a:p>
        </p:txBody>
      </p:sp>
      <p:sp>
        <p:nvSpPr>
          <p:cNvPr id="103" name="wn"/>
          <p:cNvSpPr txBox="1"/>
          <p:nvPr/>
        </p:nvSpPr>
        <p:spPr>
          <a:xfrm>
            <a:off x="2840355" y="2185987"/>
            <a:ext cx="276038"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a:latin typeface="Times New Roman" panose="02020603050405020304" pitchFamily="18" charset="0"/>
                <a:cs typeface="Times New Roman" panose="02020603050405020304" pitchFamily="18" charset="0"/>
              </a:rPr>
              <a:t>w</a:t>
            </a:r>
            <a:r>
              <a:rPr sz="1620" i="1" baseline="-5999">
                <a:latin typeface="Times New Roman" panose="02020603050405020304" pitchFamily="18" charset="0"/>
                <a:cs typeface="Times New Roman" panose="02020603050405020304" pitchFamily="18" charset="0"/>
              </a:rPr>
              <a:t>n</a:t>
            </a:r>
          </a:p>
        </p:txBody>
      </p:sp>
      <p:sp>
        <p:nvSpPr>
          <p:cNvPr id="104" name="x1"/>
          <p:cNvSpPr txBox="1"/>
          <p:nvPr/>
        </p:nvSpPr>
        <p:spPr>
          <a:xfrm>
            <a:off x="2446020" y="852487"/>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x</a:t>
            </a:r>
            <a:r>
              <a:rPr sz="1620" i="1" baseline="-5999" dirty="0">
                <a:latin typeface="Times New Roman" panose="02020603050405020304" pitchFamily="18" charset="0"/>
                <a:cs typeface="Times New Roman" panose="02020603050405020304" pitchFamily="18" charset="0"/>
              </a:rPr>
              <a:t>1</a:t>
            </a:r>
          </a:p>
        </p:txBody>
      </p:sp>
      <p:sp>
        <p:nvSpPr>
          <p:cNvPr id="105" name="x2"/>
          <p:cNvSpPr txBox="1"/>
          <p:nvPr/>
        </p:nvSpPr>
        <p:spPr>
          <a:xfrm>
            <a:off x="2446020" y="1010556"/>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x</a:t>
            </a:r>
            <a:r>
              <a:rPr sz="1620" i="1" baseline="-5999" dirty="0">
                <a:latin typeface="Times New Roman" panose="02020603050405020304" pitchFamily="18" charset="0"/>
                <a:cs typeface="Times New Roman" panose="02020603050405020304" pitchFamily="18" charset="0"/>
              </a:rPr>
              <a:t>2</a:t>
            </a:r>
          </a:p>
        </p:txBody>
      </p:sp>
      <p:sp>
        <p:nvSpPr>
          <p:cNvPr id="106" name="x3"/>
          <p:cNvSpPr txBox="1"/>
          <p:nvPr/>
        </p:nvSpPr>
        <p:spPr>
          <a:xfrm>
            <a:off x="2443783" y="1264444"/>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a:latin typeface="Times New Roman" panose="02020603050405020304" pitchFamily="18" charset="0"/>
                <a:cs typeface="Times New Roman" panose="02020603050405020304" pitchFamily="18" charset="0"/>
              </a:rPr>
              <a:t>x</a:t>
            </a:r>
            <a:r>
              <a:rPr sz="1620" i="1" baseline="-5999" dirty="0">
                <a:latin typeface="Times New Roman" panose="02020603050405020304" pitchFamily="18" charset="0"/>
                <a:cs typeface="Times New Roman" panose="02020603050405020304" pitchFamily="18" charset="0"/>
              </a:rPr>
              <a:t>3</a:t>
            </a:r>
          </a:p>
        </p:txBody>
      </p:sp>
      <p:sp>
        <p:nvSpPr>
          <p:cNvPr id="107" name="xn"/>
          <p:cNvSpPr txBox="1"/>
          <p:nvPr/>
        </p:nvSpPr>
        <p:spPr>
          <a:xfrm>
            <a:off x="2446020" y="2314575"/>
            <a:ext cx="231154" cy="252633"/>
          </a:xfrm>
          <a:prstGeom prst="rect">
            <a:avLst/>
          </a:prstGeom>
          <a:ln w="12700">
            <a:miter lim="400000"/>
          </a:ln>
          <a:extLst>
            <a:ext uri="{C572A759-6A51-4108-AA02-DFA0A04FC94B}">
              <ma14:wrappingTextBoxFlag xmlns:ma14="http://schemas.microsoft.com/office/mac/drawingml/2011/main" val="1"/>
            </a:ext>
          </a:extLst>
        </p:spPr>
        <p:txBody>
          <a:bodyPr wrap="none" lIns="34290" tIns="34290" rIns="34290" bIns="34290">
            <a:spAutoFit/>
          </a:bodyPr>
          <a:lstStyle/>
          <a:p>
            <a:pPr>
              <a:lnSpc>
                <a:spcPts val="1418"/>
              </a:lnSpc>
              <a:spcBef>
                <a:spcPts val="675"/>
              </a:spcBef>
              <a:buFont typeface="Thonburi"/>
              <a:tabLst>
                <a:tab pos="865823" algn="l"/>
              </a:tabLst>
              <a:defRPr sz="1800"/>
            </a:pPr>
            <a:r>
              <a:rPr sz="1620" i="1" dirty="0" err="1">
                <a:latin typeface="Times New Roman" panose="02020603050405020304" pitchFamily="18" charset="0"/>
                <a:cs typeface="Times New Roman" panose="02020603050405020304" pitchFamily="18" charset="0"/>
              </a:rPr>
              <a:t>x</a:t>
            </a:r>
            <a:r>
              <a:rPr sz="1620" i="1" baseline="-5999" dirty="0" err="1">
                <a:latin typeface="Times New Roman" panose="02020603050405020304" pitchFamily="18" charset="0"/>
                <a:cs typeface="Times New Roman" panose="02020603050405020304" pitchFamily="18" charset="0"/>
              </a:rPr>
              <a:t>n</a:t>
            </a:r>
            <a:endParaRPr sz="1620" i="1" baseline="-5999"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s = ∑iwixi">
                <a:extLst>
                  <a:ext uri="{FF2B5EF4-FFF2-40B4-BE49-F238E27FC236}">
                    <a16:creationId xmlns="" xmlns:a16="http://schemas.microsoft.com/office/drawing/2014/main" id="{F7E42948-2135-CB49-A43C-A7D7D08EE74A}"/>
                  </a:ext>
                </a:extLst>
              </p:cNvPr>
              <p:cNvSpPr txBox="1"/>
              <p:nvPr/>
            </p:nvSpPr>
            <p:spPr>
              <a:xfrm>
                <a:off x="3781771" y="1458981"/>
                <a:ext cx="1028171" cy="4512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nSpc>
                    <a:spcPts val="3100"/>
                  </a:lnSpc>
                  <a:defRPr sz="2600">
                    <a:effectLst>
                      <a:outerShdw blurRad="38100" dist="12700" dir="5400000" rotWithShape="0">
                        <a:srgbClr val="000000">
                          <a:alpha val="50000"/>
                        </a:srgbClr>
                      </a:outerShdw>
                    </a:effectLst>
                  </a:defRPr>
                </a:pPr>
                <a:r>
                  <a:rPr lang="en-GB" sz="1600" dirty="0">
                    <a:cs typeface="Times New Roman" panose="02020603050405020304" pitchFamily="18" charset="0"/>
                  </a:rPr>
                  <a:t>s =</a:t>
                </a:r>
                <a14:m>
                  <m:oMath xmlns:m="http://schemas.openxmlformats.org/officeDocument/2006/math">
                    <m:nary>
                      <m:naryPr>
                        <m:chr m:val="∑"/>
                        <m:supHide m:val="on"/>
                        <m:ctrlPr>
                          <a:rPr lang="ar-AE" sz="1600" i="1" smtClean="0">
                            <a:latin typeface="Cambria Math" charset="0"/>
                            <a:cs typeface="Times New Roman" panose="02020603050405020304" pitchFamily="18" charset="0"/>
                          </a:rPr>
                        </m:ctrlPr>
                      </m:naryPr>
                      <m:sub>
                        <m:r>
                          <m:rPr>
                            <m:brk m:alnAt="7"/>
                          </m:rPr>
                          <a:rPr lang="ar-AE" sz="1600" b="0" i="1" smtClean="0">
                            <a:latin typeface="Cambria Math" panose="02040503050406030204" pitchFamily="18" charset="0"/>
                            <a:cs typeface="Times New Roman" panose="02020603050405020304" pitchFamily="18" charset="0"/>
                          </a:rPr>
                          <m:t>𝑖</m:t>
                        </m:r>
                      </m:sub>
                      <m:sup/>
                      <m:e>
                        <m:sSub>
                          <m:sSubPr>
                            <m:ctrlPr>
                              <a:rPr lang="en-GB" sz="1600" b="0" i="1" smtClean="0">
                                <a:latin typeface="Cambria Math" charset="0"/>
                                <a:cs typeface="Times New Roman" panose="02020603050405020304" pitchFamily="18" charset="0"/>
                              </a:rPr>
                            </m:ctrlPr>
                          </m:sSubPr>
                          <m:e>
                            <m:r>
                              <a:rPr lang="en-GB" sz="1600" b="0" i="1" smtClean="0">
                                <a:latin typeface="Cambria Math" panose="02040503050406030204" pitchFamily="18" charset="0"/>
                                <a:cs typeface="Times New Roman" panose="02020603050405020304" pitchFamily="18" charset="0"/>
                              </a:rPr>
                              <m:t>𝑤</m:t>
                            </m:r>
                          </m:e>
                          <m:sub>
                            <m:r>
                              <a:rPr lang="en-GB" sz="1600" b="0" i="1" smtClean="0">
                                <a:latin typeface="Cambria Math" panose="02040503050406030204" pitchFamily="18" charset="0"/>
                                <a:cs typeface="Times New Roman" panose="02020603050405020304" pitchFamily="18" charset="0"/>
                              </a:rPr>
                              <m:t>𝑖</m:t>
                            </m:r>
                          </m:sub>
                        </m:sSub>
                        <m:r>
                          <a:rPr lang="en-GB" sz="1600" b="0" i="1" smtClean="0">
                            <a:latin typeface="Cambria Math" panose="02040503050406030204" pitchFamily="18" charset="0"/>
                            <a:cs typeface="Times New Roman" panose="02020603050405020304" pitchFamily="18" charset="0"/>
                          </a:rPr>
                          <m:t>𝑥</m:t>
                        </m:r>
                        <m:r>
                          <a:rPr lang="en-GB" sz="1600" b="0" i="1" baseline="-25000" smtClean="0">
                            <a:latin typeface="Cambria Math" panose="02040503050406030204" pitchFamily="18" charset="0"/>
                            <a:cs typeface="Times New Roman" panose="02020603050405020304" pitchFamily="18" charset="0"/>
                          </a:rPr>
                          <m:t>𝑖</m:t>
                        </m:r>
                      </m:e>
                    </m:nary>
                  </m:oMath>
                </a14:m>
                <a:endParaRPr sz="1600" i="1" baseline="-5999" dirty="0">
                  <a:latin typeface="Times New Roman" panose="02020603050405020304" pitchFamily="18" charset="0"/>
                  <a:cs typeface="Times New Roman" panose="02020603050405020304" pitchFamily="18" charset="0"/>
                </a:endParaRPr>
              </a:p>
            </p:txBody>
          </p:sp>
        </mc:Choice>
        <mc:Fallback xmlns="">
          <p:sp>
            <p:nvSpPr>
              <p:cNvPr id="25" name="s = ∑iwixi">
                <a:extLst>
                  <a:ext uri="{FF2B5EF4-FFF2-40B4-BE49-F238E27FC236}">
                    <a16:creationId xmlns:a16="http://schemas.microsoft.com/office/drawing/2014/main" id="{F7E42948-2135-CB49-A43C-A7D7D08EE74A}"/>
                  </a:ext>
                </a:extLst>
              </p:cNvPr>
              <p:cNvSpPr txBox="1">
                <a:spLocks noRot="1" noChangeAspect="1" noMove="1" noResize="1" noEditPoints="1" noAdjustHandles="1" noChangeArrowheads="1" noChangeShapeType="1" noTextEdit="1"/>
              </p:cNvSpPr>
              <p:nvPr/>
            </p:nvSpPr>
            <p:spPr>
              <a:xfrm>
                <a:off x="3781771" y="1458981"/>
                <a:ext cx="1028171" cy="451214"/>
              </a:xfrm>
              <a:prstGeom prst="rect">
                <a:avLst/>
              </a:prstGeom>
              <a:blipFill>
                <a:blip r:embed="rId3"/>
                <a:stretch>
                  <a:fillRect l="-8537" t="-59459" b="-13513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1DD26CBC-9ED0-6142-AFEA-AED71DC268CB}"/>
                  </a:ext>
                </a:extLst>
              </p:cNvPr>
              <p:cNvSpPr txBox="1"/>
              <p:nvPr/>
            </p:nvSpPr>
            <p:spPr>
              <a:xfrm>
                <a:off x="5354729" y="1424106"/>
                <a:ext cx="90980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charset="0"/>
                            </a:rPr>
                          </m:ctrlPr>
                        </m:sSupPr>
                        <m:e>
                          <m:r>
                            <a:rPr lang="en-GB" sz="1600" b="0" i="1" smtClean="0">
                              <a:latin typeface="Cambria Math" panose="02040503050406030204" pitchFamily="18" charset="0"/>
                            </a:rPr>
                            <m:t>𝑦</m:t>
                          </m:r>
                        </m:e>
                        <m:sup>
                          <m:r>
                            <a:rPr lang="en-GB" sz="1600" b="0" i="1" smtClean="0">
                              <a:latin typeface="Cambria Math" panose="02040503050406030204" pitchFamily="18" charset="0"/>
                            </a:rPr>
                            <m:t>′</m:t>
                          </m:r>
                        </m:sup>
                      </m:sSup>
                      <m:r>
                        <a:rPr lang="en-GB" sz="1600" b="0" i="1" smtClean="0">
                          <a:latin typeface="Cambria Math" panose="02040503050406030204" pitchFamily="18" charset="0"/>
                        </a:rPr>
                        <m:t>=</m:t>
                      </m:r>
                      <m:r>
                        <a:rPr lang="en-GB" sz="1600" b="0" i="1" smtClean="0">
                          <a:latin typeface="Cambria Math" panose="02040503050406030204" pitchFamily="18" charset="0"/>
                        </a:rPr>
                        <m:t>𝑔</m:t>
                      </m:r>
                      <m:r>
                        <a:rPr lang="en-GB" sz="1600" b="0" i="1" smtClean="0">
                          <a:latin typeface="Cambria Math" panose="02040503050406030204" pitchFamily="18" charset="0"/>
                        </a:rPr>
                        <m:t>(</m:t>
                      </m:r>
                      <m:r>
                        <a:rPr lang="en-GB" sz="1600" b="0" i="1" smtClean="0">
                          <a:latin typeface="Cambria Math" panose="02040503050406030204" pitchFamily="18" charset="0"/>
                        </a:rPr>
                        <m:t>𝑠</m:t>
                      </m:r>
                      <m:r>
                        <a:rPr lang="en-GB" sz="1600" b="0" i="1" smtClean="0">
                          <a:latin typeface="Cambria Math" panose="02040503050406030204" pitchFamily="18" charset="0"/>
                        </a:rPr>
                        <m:t>)</m:t>
                      </m:r>
                    </m:oMath>
                  </m:oMathPara>
                </a14:m>
                <a:endParaRPr lang="en-US" sz="1600" dirty="0"/>
              </a:p>
            </p:txBody>
          </p:sp>
        </mc:Choice>
        <mc:Fallback xmlns="">
          <p:sp>
            <p:nvSpPr>
              <p:cNvPr id="2" name="TextBox 1">
                <a:extLst>
                  <a:ext uri="{FF2B5EF4-FFF2-40B4-BE49-F238E27FC236}">
                    <a16:creationId xmlns:a16="http://schemas.microsoft.com/office/drawing/2014/main" id="{1DD26CBC-9ED0-6142-AFEA-AED71DC268CB}"/>
                  </a:ext>
                </a:extLst>
              </p:cNvPr>
              <p:cNvSpPr txBox="1">
                <a:spLocks noRot="1" noChangeAspect="1" noMove="1" noResize="1" noEditPoints="1" noAdjustHandles="1" noChangeArrowheads="1" noChangeShapeType="1" noTextEdit="1"/>
              </p:cNvSpPr>
              <p:nvPr/>
            </p:nvSpPr>
            <p:spPr>
              <a:xfrm>
                <a:off x="5354729" y="1424106"/>
                <a:ext cx="909801" cy="246221"/>
              </a:xfrm>
              <a:prstGeom prst="rect">
                <a:avLst/>
              </a:prstGeom>
              <a:blipFill>
                <a:blip r:embed="rId4"/>
                <a:stretch>
                  <a:fillRect l="-4110" r="-6849" b="-40000"/>
                </a:stretch>
              </a:blipFill>
            </p:spPr>
            <p:txBody>
              <a:bodyPr/>
              <a:lstStyle/>
              <a:p>
                <a:r>
                  <a:rPr lang="en-US">
                    <a:noFill/>
                  </a:rPr>
                  <a:t> </a:t>
                </a:r>
              </a:p>
            </p:txBody>
          </p:sp>
        </mc:Fallback>
      </mc:AlternateContent>
    </p:spTree>
    <p:extLst>
      <p:ext uri="{BB962C8B-B14F-4D97-AF65-F5344CB8AC3E}">
        <p14:creationId xmlns:p14="http://schemas.microsoft.com/office/powerpoint/2010/main" val="1452374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Queen Mary">
      <a:dk1>
        <a:srgbClr val="21386A"/>
      </a:dk1>
      <a:lt1>
        <a:sysClr val="window" lastClr="FFFFFF"/>
      </a:lt1>
      <a:dk2>
        <a:srgbClr val="21386A"/>
      </a:dk2>
      <a:lt2>
        <a:srgbClr val="D8D8D8"/>
      </a:lt2>
      <a:accent1>
        <a:srgbClr val="123181"/>
      </a:accent1>
      <a:accent2>
        <a:srgbClr val="792273"/>
      </a:accent2>
      <a:accent3>
        <a:srgbClr val="2DB8C5"/>
      </a:accent3>
      <a:accent4>
        <a:srgbClr val="CDA60C"/>
      </a:accent4>
      <a:accent5>
        <a:srgbClr val="BD1C1C"/>
      </a:accent5>
      <a:accent6>
        <a:srgbClr val="73B82B"/>
      </a:accent6>
      <a:hlink>
        <a:srgbClr val="E6007E"/>
      </a:hlink>
      <a:folHlink>
        <a:srgbClr val="2DB8C5"/>
      </a:folHlink>
    </a:clrScheme>
    <a:fontScheme name="Queen M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27813</TotalTime>
  <Words>6027</Words>
  <Application>Microsoft Macintosh PowerPoint</Application>
  <PresentationFormat>On-screen Show (16:9)</PresentationFormat>
  <Paragraphs>1448</Paragraphs>
  <Slides>82</Slides>
  <Notes>69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82</vt:i4>
      </vt:variant>
    </vt:vector>
  </HeadingPairs>
  <TitlesOfParts>
    <vt:vector size="95" baseType="lpstr">
      <vt:lpstr>4 Text</vt:lpstr>
      <vt:lpstr>Calibri</vt:lpstr>
      <vt:lpstr>Cambria Math</vt:lpstr>
      <vt:lpstr>Channel 4 Chadwick</vt:lpstr>
      <vt:lpstr>Frutiger-Light</vt:lpstr>
      <vt:lpstr>Gill Sans</vt:lpstr>
      <vt:lpstr>Helvetica</vt:lpstr>
      <vt:lpstr>Symbol</vt:lpstr>
      <vt:lpstr>Thonburi</vt:lpstr>
      <vt:lpstr>Times New Roman</vt:lpstr>
      <vt:lpstr>Arial</vt:lpstr>
      <vt:lpstr>1_Custom Design</vt:lpstr>
      <vt:lpstr>2_Custom Design</vt:lpstr>
      <vt:lpstr>Artificial Neural Networks</vt:lpstr>
      <vt:lpstr>Outline</vt:lpstr>
      <vt:lpstr>Learning Outcomes</vt:lpstr>
      <vt:lpstr>Outline</vt:lpstr>
      <vt:lpstr>Motivation</vt:lpstr>
      <vt:lpstr>Human Brain: cell structure</vt:lpstr>
      <vt:lpstr>Outline</vt:lpstr>
      <vt:lpstr>Perceptron</vt:lpstr>
      <vt:lpstr>Perceptron:  a perceptron unit</vt:lpstr>
      <vt:lpstr>Perceptron:  a perceptron unit</vt:lpstr>
      <vt:lpstr>Hardwiring a perceptron</vt:lpstr>
      <vt:lpstr>Another example:  logical OR</vt:lpstr>
      <vt:lpstr>Training perceptrons</vt:lpstr>
      <vt:lpstr>Training the logical OR function</vt:lpstr>
      <vt:lpstr>Training the logical OR function</vt:lpstr>
      <vt:lpstr>Learning the logical AND function</vt:lpstr>
      <vt:lpstr>Learning the logical AND function</vt:lpstr>
      <vt:lpstr>Learning the logical AND function</vt:lpstr>
      <vt:lpstr>Perceptron training algorithm</vt:lpstr>
      <vt:lpstr>The bad news:  the X-OR problem</vt:lpstr>
      <vt:lpstr>Outline</vt:lpstr>
      <vt:lpstr>Multilayer Perceptrons</vt:lpstr>
      <vt:lpstr>Multilayer Perceptron</vt:lpstr>
      <vt:lpstr>Multilayer Perceptron</vt:lpstr>
      <vt:lpstr>Cross-Entropy Loss</vt:lpstr>
      <vt:lpstr>Parameters</vt:lpstr>
      <vt:lpstr>Backpropagation</vt:lpstr>
      <vt:lpstr>Training example </vt:lpstr>
      <vt:lpstr>Training example: Forward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Training example: Backward pass</vt:lpstr>
      <vt:lpstr>SGD weights update</vt:lpstr>
      <vt:lpstr>Backpropagation recap</vt:lpstr>
      <vt:lpstr>Backpropagation summary</vt:lpstr>
      <vt:lpstr>Non-Linearities</vt:lpstr>
      <vt:lpstr>Softmax Activation for Output Layers</vt:lpstr>
      <vt:lpstr>Deep neural networks</vt:lpstr>
      <vt:lpstr>Outline</vt:lpstr>
      <vt:lpstr>Deep Learning </vt:lpstr>
      <vt:lpstr>Pros &amp; Cons</vt:lpstr>
      <vt:lpstr>Outline</vt:lpstr>
      <vt:lpstr>Hyperparameter search </vt:lpstr>
      <vt:lpstr>Hyperparameter Search </vt:lpstr>
      <vt:lpstr>Hyperparameter Search </vt:lpstr>
      <vt:lpstr>Model capacity</vt:lpstr>
      <vt:lpstr>Learning rate </vt:lpstr>
      <vt:lpstr>Early stopping</vt:lpstr>
      <vt:lpstr>Dropout </vt:lpstr>
      <vt:lpstr>Outline</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Take-Home Messages</vt:lpstr>
      <vt:lpstr>PowerPoint Presentation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dc:title>
  <dc:subject/>
  <dc:creator>Julia Ive</dc:creator>
  <cp:keywords/>
  <dc:description/>
  <cp:lastModifiedBy>Julia Ive</cp:lastModifiedBy>
  <cp:revision>287</cp:revision>
  <dcterms:created xsi:type="dcterms:W3CDTF">2021-12-24T12:15:25Z</dcterms:created>
  <dcterms:modified xsi:type="dcterms:W3CDTF">2022-11-11T08:53:14Z</dcterms:modified>
  <cp:category/>
</cp:coreProperties>
</file>